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01"/>
  </p:notesMasterIdLst>
  <p:sldIdLst>
    <p:sldId id="256" r:id="rId2"/>
    <p:sldId id="261" r:id="rId3"/>
    <p:sldId id="432" r:id="rId4"/>
    <p:sldId id="494" r:id="rId5"/>
    <p:sldId id="545" r:id="rId6"/>
    <p:sldId id="444" r:id="rId7"/>
    <p:sldId id="495" r:id="rId8"/>
    <p:sldId id="497" r:id="rId9"/>
    <p:sldId id="526" r:id="rId10"/>
    <p:sldId id="448" r:id="rId11"/>
    <p:sldId id="506" r:id="rId12"/>
    <p:sldId id="507" r:id="rId13"/>
    <p:sldId id="508" r:id="rId14"/>
    <p:sldId id="510" r:id="rId15"/>
    <p:sldId id="512" r:id="rId16"/>
    <p:sldId id="513" r:id="rId17"/>
    <p:sldId id="511" r:id="rId18"/>
    <p:sldId id="514" r:id="rId19"/>
    <p:sldId id="431" r:id="rId20"/>
    <p:sldId id="445" r:id="rId21"/>
    <p:sldId id="446" r:id="rId22"/>
    <p:sldId id="447" r:id="rId23"/>
    <p:sldId id="515" r:id="rId24"/>
    <p:sldId id="544" r:id="rId25"/>
    <p:sldId id="499" r:id="rId26"/>
    <p:sldId id="449" r:id="rId27"/>
    <p:sldId id="516" r:id="rId28"/>
    <p:sldId id="517" r:id="rId29"/>
    <p:sldId id="518" r:id="rId30"/>
    <p:sldId id="450" r:id="rId31"/>
    <p:sldId id="520" r:id="rId32"/>
    <p:sldId id="502" r:id="rId33"/>
    <p:sldId id="521" r:id="rId34"/>
    <p:sldId id="543" r:id="rId35"/>
    <p:sldId id="547" r:id="rId36"/>
    <p:sldId id="546" r:id="rId37"/>
    <p:sldId id="522" r:id="rId38"/>
    <p:sldId id="524" r:id="rId39"/>
    <p:sldId id="451" r:id="rId40"/>
    <p:sldId id="548" r:id="rId41"/>
    <p:sldId id="523" r:id="rId42"/>
    <p:sldId id="527" r:id="rId43"/>
    <p:sldId id="525" r:id="rId44"/>
    <p:sldId id="503" r:id="rId45"/>
    <p:sldId id="504" r:id="rId46"/>
    <p:sldId id="490" r:id="rId47"/>
    <p:sldId id="440" r:id="rId48"/>
    <p:sldId id="453" r:id="rId49"/>
    <p:sldId id="528" r:id="rId50"/>
    <p:sldId id="454" r:id="rId51"/>
    <p:sldId id="455" r:id="rId52"/>
    <p:sldId id="530" r:id="rId53"/>
    <p:sldId id="531" r:id="rId54"/>
    <p:sldId id="540" r:id="rId55"/>
    <p:sldId id="529" r:id="rId56"/>
    <p:sldId id="534" r:id="rId57"/>
    <p:sldId id="532" r:id="rId58"/>
    <p:sldId id="533" r:id="rId59"/>
    <p:sldId id="537" r:id="rId60"/>
    <p:sldId id="536" r:id="rId61"/>
    <p:sldId id="538" r:id="rId62"/>
    <p:sldId id="550" r:id="rId63"/>
    <p:sldId id="505" r:id="rId64"/>
    <p:sldId id="542" r:id="rId65"/>
    <p:sldId id="456" r:id="rId66"/>
    <p:sldId id="458" r:id="rId67"/>
    <p:sldId id="457" r:id="rId68"/>
    <p:sldId id="459" r:id="rId69"/>
    <p:sldId id="461" r:id="rId70"/>
    <p:sldId id="549" r:id="rId71"/>
    <p:sldId id="491" r:id="rId72"/>
    <p:sldId id="441" r:id="rId73"/>
    <p:sldId id="463" r:id="rId74"/>
    <p:sldId id="464" r:id="rId75"/>
    <p:sldId id="465" r:id="rId76"/>
    <p:sldId id="466" r:id="rId77"/>
    <p:sldId id="467" r:id="rId78"/>
    <p:sldId id="468" r:id="rId79"/>
    <p:sldId id="469" r:id="rId80"/>
    <p:sldId id="473" r:id="rId81"/>
    <p:sldId id="492" r:id="rId82"/>
    <p:sldId id="442" r:id="rId83"/>
    <p:sldId id="436" r:id="rId84"/>
    <p:sldId id="474" r:id="rId85"/>
    <p:sldId id="475" r:id="rId86"/>
    <p:sldId id="476" r:id="rId87"/>
    <p:sldId id="477" r:id="rId88"/>
    <p:sldId id="478" r:id="rId89"/>
    <p:sldId id="479" r:id="rId90"/>
    <p:sldId id="493" r:id="rId91"/>
    <p:sldId id="443" r:id="rId92"/>
    <p:sldId id="481" r:id="rId93"/>
    <p:sldId id="482" r:id="rId94"/>
    <p:sldId id="483" r:id="rId95"/>
    <p:sldId id="484" r:id="rId96"/>
    <p:sldId id="485" r:id="rId97"/>
    <p:sldId id="486" r:id="rId98"/>
    <p:sldId id="487" r:id="rId99"/>
    <p:sldId id="299" r:id="rId100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7" autoAdjust="0"/>
    <p:restoredTop sz="67087" autoAdjust="0"/>
  </p:normalViewPr>
  <p:slideViewPr>
    <p:cSldViewPr snapToGrid="0">
      <p:cViewPr varScale="1">
        <p:scale>
          <a:sx n="73" d="100"/>
          <a:sy n="73" d="100"/>
        </p:scale>
        <p:origin x="21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2F3C3236-96AA-4D99-B4CC-7963FC6EB766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6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2CDD28BC-5780-46F3-920C-B5BE0316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what’s involved.   Don’t need the details – just know they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hello7_manipulators.cpp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section is background on the nuts and bolts</a:t>
            </a:r>
          </a:p>
          <a:p>
            <a:r>
              <a:rPr lang="en-US" dirty="0"/>
              <a:t>standard library</a:t>
            </a:r>
          </a:p>
          <a:p>
            <a:r>
              <a:rPr lang="en-US" dirty="0"/>
              <a:t>key words</a:t>
            </a:r>
          </a:p>
          <a:p>
            <a:r>
              <a:rPr lang="en-US" dirty="0"/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built-in </a:t>
            </a:r>
            <a:r>
              <a:rPr lang="en-US" dirty="0" err="1"/>
              <a:t>sizeof</a:t>
            </a:r>
            <a:r>
              <a:rPr lang="en-US" dirty="0"/>
              <a:t>()</a:t>
            </a:r>
          </a:p>
          <a:p>
            <a:r>
              <a:rPr lang="en-US" dirty="0"/>
              <a:t>also uses a template</a:t>
            </a:r>
          </a:p>
          <a:p>
            <a:r>
              <a:rPr lang="en-US" dirty="0"/>
              <a:t>note that digits is an attribute.       min() and max() are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66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var_type_examples.cpp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19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type_cast.cpp has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7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enum_examples.cpp</a:t>
            </a:r>
          </a:p>
          <a:p>
            <a:r>
              <a:rPr lang="en-US" dirty="0"/>
              <a:t>next: intro to templates via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4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3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enum_examples.cpp</a:t>
            </a:r>
          </a:p>
          <a:p>
            <a:r>
              <a:rPr lang="en-US" dirty="0"/>
              <a:t>next: intro to templates via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3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enum_examples.cpp</a:t>
            </a:r>
          </a:p>
          <a:p>
            <a:r>
              <a:rPr lang="en-US" dirty="0"/>
              <a:t>next: intro to templates via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4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solution_vector.cpp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95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regex_examples_group.cpp</a:t>
            </a:r>
          </a:p>
          <a:p>
            <a:r>
              <a:rPr lang="en-US" dirty="0"/>
              <a:t>patterns on next slide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97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7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solution_regex.cpp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0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9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19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for_basic.cpp</a:t>
            </a:r>
          </a:p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3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solution_guess.cpp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3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  <a:p>
            <a:r>
              <a:rPr lang="en-US" dirty="0"/>
              <a:t>https://caiorss.github.io/C-Cpp-Notes/compiler-flags-options.html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0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55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reading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6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exploring file 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3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8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48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37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8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functions3_by_ref.cpp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39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functions_and_cmd_line_args.cpp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88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scope.cpp</a:t>
            </a:r>
          </a:p>
          <a:p>
            <a:r>
              <a:rPr lang="en-US" dirty="0"/>
              <a:t>scope1_namespace.cpp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9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68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18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complex.cpp</a:t>
            </a:r>
          </a:p>
          <a:p>
            <a:r>
              <a:rPr lang="en-US" dirty="0"/>
              <a:t>complex2.cpp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58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a line, create long variable types, set precision</a:t>
            </a:r>
          </a:p>
          <a:p>
            <a:r>
              <a:rPr lang="en-US" dirty="0"/>
              <a:t>L is really a compiler directive that expands an integer to a long</a:t>
            </a:r>
          </a:p>
          <a:p>
            <a:r>
              <a:rPr lang="en-US" dirty="0"/>
              <a:t>  (size, accuracy)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1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4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93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8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7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plusplus.com/reference/library/manipulato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_standard_library" TargetMode="External"/><Relationship Id="rId2" Type="http://schemas.openxmlformats.org/officeDocument/2006/relationships/hyperlink" Target="https://en.wikipedia.org/wiki/C++_Standard_Libr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cpp/cpp-built-in-operators-precedence-and-associativity?view=msvc-1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8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76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Console-based I/O text streams</a:t>
            </a:r>
          </a:p>
          <a:p>
            <a:pPr marL="685800" lvl="1"/>
            <a:r>
              <a:rPr lang="en-US" b="1" dirty="0"/>
              <a:t>Insertion operator &lt;&lt;&lt;</a:t>
            </a:r>
          </a:p>
          <a:p>
            <a:pPr marL="685800" lvl="1"/>
            <a:r>
              <a:rPr lang="en-US" b="1" dirty="0"/>
              <a:t>extraction operator &gt;&gt;&gt;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cout</a:t>
            </a:r>
            <a:endParaRPr lang="en-US" b="1" dirty="0"/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endl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9776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dialogue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hello2_anno.cpp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             // IO </a:t>
            </a:r>
            <a:r>
              <a:rPr lang="en-US" dirty="0" err="1">
                <a:solidFill>
                  <a:schemeClr val="bg1"/>
                </a:solidFill>
              </a:rPr>
              <a:t>opps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namespace std;           // full importation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    {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"Hello World from hello2!  You good?" &lt;&lt; </a:t>
            </a:r>
            <a:r>
              <a:rPr lang="en-US" dirty="0" err="1">
                <a:solidFill>
                  <a:schemeClr val="bg1"/>
                </a:solidFill>
              </a:rPr>
              <a:t>endl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std::string resp = "Awesome";     // vars +  types declared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"I'm delighted that you're " + resp + "!";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49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...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name_of_included_library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define your main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main like this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find out favorite baseball team and store in variable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write affirmative message e.g., GO Cubs !!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return 0 for success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553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calculations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569386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hello4_ints.cpp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part of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&lt;string&gt;      // also part of the standard library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std::string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age;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are you  ?"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resp);  //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=whitespace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manip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&lt;string&gt;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"I'm delighted that you're " + resp + "!\n";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old are you?  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age;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"So you're " &lt;&lt; age &lt;&lt; "  That's "  &lt;&lt; age * 365.25 &lt;&lt; " days.\n";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days = age * 365.25;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"Days is specified as an integer, remembered as:  " &lt;&lt;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95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2595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</a:t>
            </a:r>
          </a:p>
          <a:p>
            <a:pPr marL="685800" lvl="1"/>
            <a:r>
              <a:rPr lang="en-US" b="1" dirty="0"/>
              <a:t>use against any stream with the &lt;&lt; operator</a:t>
            </a:r>
          </a:p>
          <a:p>
            <a:pPr marL="685800" lvl="1"/>
            <a:r>
              <a:rPr lang="en-US" b="1" dirty="0"/>
              <a:t>you can also set flags manually</a:t>
            </a:r>
          </a:p>
          <a:p>
            <a:pPr marL="685800" lvl="1"/>
            <a:r>
              <a:rPr lang="en-US" b="1" dirty="0"/>
              <a:t>... either way, you’re creating settings on the  base stream class (</a:t>
            </a:r>
            <a:r>
              <a:rPr lang="en-US" b="1" dirty="0" err="1"/>
              <a:t>ios_base</a:t>
            </a:r>
            <a:r>
              <a:rPr lang="en-US" b="1" dirty="0"/>
              <a:t>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97941" y="2814423"/>
            <a:ext cx="8377518" cy="35394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hello5_manipulators.cpp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&lt;iostream&gt;    // all these are in the standard library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// where manipulators live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  // where a lot of math functions live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const long double pi =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(-1.L);    //  long int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"default precision (6): " &lt;&lt; pi &lt;&lt; '\n';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(10): " &lt;&lt;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 &lt;&lt; pi &lt;&lt; '\n';    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return 0;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35871" y="290691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lvl="1"/>
            <a:r>
              <a:rPr lang="en-US" b="1" dirty="0"/>
              <a:t>lots of options, including formatting and display of Boolean values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29257" y="1276180"/>
            <a:ext cx="8377518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hello6_manipulators.cpp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all these are in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    // where manipulators live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const long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132323.0;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showpos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std::hex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std::oct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boolalpha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36C511AF-6BE5-4587-8209-6FB76C89D8F3}"/>
              </a:ext>
            </a:extLst>
          </p:cNvPr>
          <p:cNvSpPr txBox="1"/>
          <p:nvPr/>
        </p:nvSpPr>
        <p:spPr>
          <a:xfrm>
            <a:off x="3629257" y="5537190"/>
            <a:ext cx="7121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https://www.cplusplus.com/reference/library/manipulators/</a:t>
            </a:r>
          </a:p>
        </p:txBody>
      </p:sp>
    </p:spTree>
    <p:extLst>
      <p:ext uri="{BB962C8B-B14F-4D97-AF65-F5344CB8AC3E}">
        <p14:creationId xmlns:p14="http://schemas.microsoft.com/office/powerpoint/2010/main" val="319445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hello7_manipulators.cpp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 {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"Univ.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Mich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&lt;&lt; 42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"Ohio State"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27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407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358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 -  Part 1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Ask the user how big the largest-ever fish they ever caught was.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Set a variable in your code to hold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back to the user 75% of the stated length of the fish.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(snarky comment is optional) 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return 0 if successful.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910910" y="3671029"/>
            <a:ext cx="7793376" cy="246221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 as a comment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librar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y name(s), one per line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62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695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Part 2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See if you can extend the ‘football scores’ code in hello7_manipulators.cpp to include:</a:t>
            </a:r>
          </a:p>
          <a:p>
            <a:pPr marL="685800" lvl="1"/>
            <a:r>
              <a:rPr lang="en-US" b="1" dirty="0"/>
              <a:t> a header row </a:t>
            </a:r>
          </a:p>
          <a:p>
            <a:pPr marL="685800" lvl="1"/>
            <a:r>
              <a:rPr lang="en-US" b="1" dirty="0"/>
              <a:t>extra columns for each quarters points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Output might look like this: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881711" y="4397188"/>
            <a:ext cx="7793376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      1  2  3  4  T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Univ. Mich    7  7 14 14 42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Ohio State    3 10  0 14 27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7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1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C++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IDE and command line operations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Your first C++ application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Namespace management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Standard library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Keywords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Operators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Console-based I/O streams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Basic variable/data types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Type-casting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if / then / else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For statement and basic looping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2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7"/>
            <a:ext cx="7169688" cy="5261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</a:p>
          <a:p>
            <a:pPr marL="685800" lvl="1"/>
            <a:r>
              <a:rPr lang="en-US" b="1" dirty="0"/>
              <a:t>General term for core tools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Namespace is “std”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Other libraries extend th</a:t>
            </a:r>
            <a:r>
              <a:rPr lang="en-US" b="1" dirty="0"/>
              <a:t>e language, but are not core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https://en.wikipedia.org/wiki/C++_Standard_Library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Incorporates C standard library w/ mangled names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math.h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--&gt;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cmath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https://en.wikipedia.org/wiki/C_standard_library</a:t>
            </a:r>
            <a:endParaRPr lang="en-US" b="1" dirty="0"/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access elements with statements like:</a:t>
            </a:r>
          </a:p>
          <a:p>
            <a:pPr marL="1143000" lvl="2"/>
            <a:r>
              <a:rPr lang="en-US" b="1" dirty="0"/>
              <a:t>#include &lt;iostream&gt;</a:t>
            </a:r>
          </a:p>
          <a:p>
            <a:pPr marL="1143000" lvl="2"/>
            <a:r>
              <a:rPr lang="en-US" b="1" dirty="0"/>
              <a:t>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sing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Examples: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8BC9FF-03A1-464A-8A73-2A49365F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3302"/>
              </p:ext>
            </p:extLst>
          </p:nvPr>
        </p:nvGraphicFramePr>
        <p:xfrm>
          <a:off x="5521235" y="5460275"/>
          <a:ext cx="36449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87418587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0875633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&lt;array&gt;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&lt;iterator&gt;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27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&lt;deque&gt;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&lt;chrono&gt;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8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&lt;list&gt;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&lt;string&gt;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92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&lt;map&gt;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&lt;iostream&gt;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55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&lt;vector&gt;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>
                          <a:effectLst/>
                        </a:rPr>
                        <a:t>valarray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59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13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1597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Keywords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Reserved </a:t>
            </a:r>
            <a:r>
              <a:rPr lang="en-US" b="1" dirty="0"/>
              <a:t>– </a:t>
            </a:r>
            <a:r>
              <a:rPr lang="en-US" sz="1900" b="1" dirty="0"/>
              <a:t>can’t</a:t>
            </a:r>
            <a:r>
              <a:rPr lang="en-US" b="1" dirty="0"/>
              <a:t> use for anything else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Most are data types and control 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84397D-3CDC-4E54-B094-58A93A670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65809"/>
              </p:ext>
            </p:extLst>
          </p:nvPr>
        </p:nvGraphicFramePr>
        <p:xfrm>
          <a:off x="4587191" y="1785415"/>
          <a:ext cx="5022538" cy="3666930"/>
        </p:xfrm>
        <a:graphic>
          <a:graphicData uri="http://schemas.openxmlformats.org/drawingml/2006/table">
            <a:tbl>
              <a:tblPr/>
              <a:tblGrid>
                <a:gridCol w="790793">
                  <a:extLst>
                    <a:ext uri="{9D8B030D-6E8A-4147-A177-3AD203B41FA5}">
                      <a16:colId xmlns:a16="http://schemas.microsoft.com/office/drawing/2014/main" val="653591494"/>
                    </a:ext>
                  </a:extLst>
                </a:gridCol>
                <a:gridCol w="572240">
                  <a:extLst>
                    <a:ext uri="{9D8B030D-6E8A-4147-A177-3AD203B41FA5}">
                      <a16:colId xmlns:a16="http://schemas.microsoft.com/office/drawing/2014/main" val="663000000"/>
                    </a:ext>
                  </a:extLst>
                </a:gridCol>
                <a:gridCol w="774110">
                  <a:extLst>
                    <a:ext uri="{9D8B030D-6E8A-4147-A177-3AD203B41FA5}">
                      <a16:colId xmlns:a16="http://schemas.microsoft.com/office/drawing/2014/main" val="3756657322"/>
                    </a:ext>
                  </a:extLst>
                </a:gridCol>
                <a:gridCol w="843346">
                  <a:extLst>
                    <a:ext uri="{9D8B030D-6E8A-4147-A177-3AD203B41FA5}">
                      <a16:colId xmlns:a16="http://schemas.microsoft.com/office/drawing/2014/main" val="2028907520"/>
                    </a:ext>
                  </a:extLst>
                </a:gridCol>
                <a:gridCol w="778281">
                  <a:extLst>
                    <a:ext uri="{9D8B030D-6E8A-4147-A177-3AD203B41FA5}">
                      <a16:colId xmlns:a16="http://schemas.microsoft.com/office/drawing/2014/main" val="385096628"/>
                    </a:ext>
                  </a:extLst>
                </a:gridCol>
                <a:gridCol w="602480">
                  <a:extLst>
                    <a:ext uri="{9D8B030D-6E8A-4147-A177-3AD203B41FA5}">
                      <a16:colId xmlns:a16="http://schemas.microsoft.com/office/drawing/2014/main" val="1595679830"/>
                    </a:ext>
                  </a:extLst>
                </a:gridCol>
                <a:gridCol w="661288">
                  <a:extLst>
                    <a:ext uri="{9D8B030D-6E8A-4147-A177-3AD203B41FA5}">
                      <a16:colId xmlns:a16="http://schemas.microsoft.com/office/drawing/2014/main" val="4174847905"/>
                    </a:ext>
                  </a:extLst>
                </a:gridCol>
              </a:tblGrid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template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sizeof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89337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protected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61997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try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3782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75793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inline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923456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friend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6302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8559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enum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0198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8091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typedef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0524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92091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volatile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5474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5340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4653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union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0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Some important operators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9B8E7B-0EBF-4753-8FAB-BF131811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70186"/>
              </p:ext>
            </p:extLst>
          </p:nvPr>
        </p:nvGraphicFramePr>
        <p:xfrm>
          <a:off x="4282083" y="1158240"/>
          <a:ext cx="6643008" cy="3359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897">
                  <a:extLst>
                    <a:ext uri="{9D8B030D-6E8A-4147-A177-3AD203B41FA5}">
                      <a16:colId xmlns:a16="http://schemas.microsoft.com/office/drawing/2014/main" val="820464829"/>
                    </a:ext>
                  </a:extLst>
                </a:gridCol>
                <a:gridCol w="1027445">
                  <a:extLst>
                    <a:ext uri="{9D8B030D-6E8A-4147-A177-3AD203B41FA5}">
                      <a16:colId xmlns:a16="http://schemas.microsoft.com/office/drawing/2014/main" val="1304467117"/>
                    </a:ext>
                  </a:extLst>
                </a:gridCol>
                <a:gridCol w="2378805">
                  <a:extLst>
                    <a:ext uri="{9D8B030D-6E8A-4147-A177-3AD203B41FA5}">
                      <a16:colId xmlns:a16="http://schemas.microsoft.com/office/drawing/2014/main" val="2477374576"/>
                    </a:ext>
                  </a:extLst>
                </a:gridCol>
                <a:gridCol w="2342861">
                  <a:extLst>
                    <a:ext uri="{9D8B030D-6E8A-4147-A177-3AD203B41FA5}">
                      <a16:colId xmlns:a16="http://schemas.microsoft.com/office/drawing/2014/main" val="3749050714"/>
                    </a:ext>
                  </a:extLst>
                </a:gridCol>
              </a:tblGrid>
              <a:tr h="3335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 Math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Compare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</a:t>
                      </a:r>
                      <a:r>
                        <a:rPr lang="en-US" sz="1400" u="sng" strike="noStrike" dirty="0">
                          <a:effectLst/>
                        </a:rPr>
                        <a:t>Boolean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</a:rPr>
                        <a:t>Bitwise</a:t>
                      </a:r>
                      <a:endParaRPr lang="en-US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1761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+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==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!a  (not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~a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5904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–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!=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&amp;&amp; b   (and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&amp; b  (bitand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721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|| b   (or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| b  (bitor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1917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^ b  (</a:t>
                      </a:r>
                      <a:r>
                        <a:rPr lang="en-US" sz="1400" u="none" strike="noStrike" dirty="0" err="1">
                          <a:effectLst/>
                        </a:rPr>
                        <a:t>xor</a:t>
                      </a:r>
                      <a:r>
                        <a:rPr lang="en-US" sz="1400" u="none" strike="noStrike" dirty="0">
                          <a:effectLst/>
                        </a:rPr>
                        <a:t>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62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*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&gt;=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21788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/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6596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%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32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065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2186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a++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589609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169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498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0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Precedence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5EA290A-B549-4E8C-97EC-8A8B9A391058}"/>
              </a:ext>
            </a:extLst>
          </p:cNvPr>
          <p:cNvSpPr txBox="1">
            <a:spLocks/>
          </p:cNvSpPr>
          <p:nvPr/>
        </p:nvSpPr>
        <p:spPr>
          <a:xfrm>
            <a:off x="4120719" y="1516048"/>
            <a:ext cx="7900952" cy="25718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endParaRPr lang="en-US" b="1" dirty="0"/>
          </a:p>
          <a:p>
            <a:pPr marL="228600"/>
            <a:r>
              <a:rPr lang="en-US" b="1" dirty="0"/>
              <a:t>Operator precedence</a:t>
            </a:r>
          </a:p>
          <a:p>
            <a:pPr marL="685800" lvl="1"/>
            <a:r>
              <a:rPr lang="en-US" b="1" dirty="0"/>
              <a:t>Complicated.    15 groups.</a:t>
            </a:r>
          </a:p>
          <a:p>
            <a:pPr marL="685800" lvl="1"/>
            <a:r>
              <a:rPr lang="en-US" b="1" dirty="0"/>
              <a:t>Generally:  scoping, (type assignment, postfix, function calls),(logical, prefix, pointers), (</a:t>
            </a:r>
            <a:r>
              <a:rPr lang="en-US" b="1" dirty="0" err="1"/>
              <a:t>mult</a:t>
            </a:r>
            <a:r>
              <a:rPr lang="en-US" b="1" dirty="0"/>
              <a:t> and div), (add and subtract)</a:t>
            </a:r>
          </a:p>
          <a:p>
            <a:pPr marL="685800" lvl="1"/>
            <a:r>
              <a:rPr lang="en-US" sz="1800" dirty="0">
                <a:solidFill>
                  <a:schemeClr val="bg1"/>
                </a:solidFill>
                <a:hlinkClick r:id="rId3"/>
              </a:rPr>
              <a:t>https://docs.microsoft.com/en-us/cpp/cpp/cpp-built-in-operators-precedence-and-associativity?view=msvc-170</a:t>
            </a:r>
            <a:endParaRPr lang="en-US" sz="1800" dirty="0">
              <a:solidFill>
                <a:schemeClr val="bg1"/>
              </a:solidFill>
            </a:endParaRPr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625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1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174812"/>
            <a:ext cx="6643009" cy="1290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variable/data types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4172A-A765-423D-AE52-8D97A4379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84646"/>
              </p:ext>
            </p:extLst>
          </p:nvPr>
        </p:nvGraphicFramePr>
        <p:xfrm>
          <a:off x="4072871" y="976341"/>
          <a:ext cx="7155424" cy="2926080"/>
        </p:xfrm>
        <a:graphic>
          <a:graphicData uri="http://schemas.openxmlformats.org/drawingml/2006/table">
            <a:tbl>
              <a:tblPr/>
              <a:tblGrid>
                <a:gridCol w="3577712">
                  <a:extLst>
                    <a:ext uri="{9D8B030D-6E8A-4147-A177-3AD203B41FA5}">
                      <a16:colId xmlns:a16="http://schemas.microsoft.com/office/drawing/2014/main" val="191569625"/>
                    </a:ext>
                  </a:extLst>
                </a:gridCol>
                <a:gridCol w="3577712">
                  <a:extLst>
                    <a:ext uri="{9D8B030D-6E8A-4147-A177-3AD203B41FA5}">
                      <a16:colId xmlns:a16="http://schemas.microsoft.com/office/drawing/2014/main" val="443548873"/>
                    </a:ext>
                  </a:extLst>
                </a:gridCol>
              </a:tblGrid>
              <a:tr h="336838"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Primitive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664425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22103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2408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27882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float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46492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Double 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double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02146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Valueless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void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8474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 dirty="0"/>
                        <a:t>Wide 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wchar_t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429760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A52C40-2AE6-496C-AF76-109E912D7A82}"/>
              </a:ext>
            </a:extLst>
          </p:cNvPr>
          <p:cNvSpPr txBox="1">
            <a:spLocks/>
          </p:cNvSpPr>
          <p:nvPr/>
        </p:nvSpPr>
        <p:spPr>
          <a:xfrm>
            <a:off x="4329078" y="4388224"/>
            <a:ext cx="7611910" cy="2079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dirty="0">
                <a:solidFill>
                  <a:schemeClr val="tx1"/>
                </a:solidFill>
              </a:rPr>
              <a:t>Modifiers: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signed                    const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unsigned                volatile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short                        static  (initialized once; stored in static area)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long</a:t>
            </a:r>
          </a:p>
          <a:p>
            <a:pPr marL="228600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435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74545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Size and Range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2D2694-9A22-4536-A400-84AD90D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8597"/>
              </p:ext>
            </p:extLst>
          </p:nvPr>
        </p:nvGraphicFramePr>
        <p:xfrm>
          <a:off x="3502856" y="709625"/>
          <a:ext cx="8688312" cy="5739538"/>
        </p:xfrm>
        <a:graphic>
          <a:graphicData uri="http://schemas.openxmlformats.org/drawingml/2006/table">
            <a:tbl>
              <a:tblPr/>
              <a:tblGrid>
                <a:gridCol w="2896104">
                  <a:extLst>
                    <a:ext uri="{9D8B030D-6E8A-4147-A177-3AD203B41FA5}">
                      <a16:colId xmlns:a16="http://schemas.microsoft.com/office/drawing/2014/main" val="1104199486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28654482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06855498"/>
                    </a:ext>
                  </a:extLst>
                </a:gridCol>
              </a:tblGrid>
              <a:tr h="250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Typical Bit Width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Range 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14519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 or 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7834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12628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4056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241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4294967295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76564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1175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876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65,535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268894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06160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-2,147,483,648 to 2,147,483,647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63084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same as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752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4,294,967,295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72973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-(2^63) to (2^63)-1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2953"/>
                  </a:ext>
                </a:extLst>
              </a:tr>
              <a:tr h="627286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18,446,744,073,709,551,615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65776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Depends on your system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11098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0445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7874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wchar_t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 or 4 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 wide character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99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6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62603" y="370381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Discover size (system dependent, sometimes)</a:t>
            </a:r>
          </a:p>
          <a:p>
            <a:pPr marL="685800" lvl="1"/>
            <a:r>
              <a:rPr lang="en-US" b="1" dirty="0" err="1"/>
              <a:t>sizeof</a:t>
            </a:r>
            <a:r>
              <a:rPr lang="en-US" b="1" dirty="0"/>
              <a:t>()</a:t>
            </a:r>
          </a:p>
          <a:p>
            <a:pPr marL="685800" lvl="1"/>
            <a:r>
              <a:rPr lang="en-US" b="1" dirty="0" err="1"/>
              <a:t>numeric_limits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4FD48-D9E0-4991-8B7F-70610369C8B1}"/>
              </a:ext>
            </a:extLst>
          </p:cNvPr>
          <p:cNvSpPr txBox="1"/>
          <p:nvPr/>
        </p:nvSpPr>
        <p:spPr>
          <a:xfrm>
            <a:off x="4549179" y="1227924"/>
            <a:ext cx="6469856" cy="54784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vars_size.cpp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&lt;limits&gt;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 namespace std;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Query for the size of a specific type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float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my_float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is " 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(float) &lt;&lt; " bytes.\n";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How many digits w/o loss of precision?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can contain " 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&lt;float&gt;::digits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 digits.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largest?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"Max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&lt;float&gt;::max()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smallest?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"Min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&lt;float&gt;::min()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359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8295" y="696178"/>
            <a:ext cx="6643009" cy="5852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Creating variables</a:t>
            </a:r>
          </a:p>
          <a:p>
            <a:pPr marL="685800" lvl="1"/>
            <a:r>
              <a:rPr lang="en-US" b="1" dirty="0"/>
              <a:t>must be declared and specified</a:t>
            </a:r>
          </a:p>
          <a:p>
            <a:pPr marL="685800" lvl="1"/>
            <a:r>
              <a:rPr lang="en-US" b="1" dirty="0"/>
              <a:t>both may happen at once:</a:t>
            </a:r>
          </a:p>
          <a:p>
            <a:pPr marL="1143000" lvl="2"/>
            <a:r>
              <a:rPr lang="en-US" b="1" dirty="0"/>
              <a:t>#define PI 3.14      // no ;   value stored extremally</a:t>
            </a:r>
          </a:p>
          <a:p>
            <a:pPr marL="1143000" lvl="2"/>
            <a:r>
              <a:rPr lang="en-US" b="1" dirty="0"/>
              <a:t>const float =  E 2.718;     // value stored in app</a:t>
            </a:r>
          </a:p>
          <a:p>
            <a:pPr marL="685800" lvl="1"/>
            <a:r>
              <a:rPr lang="en-US" b="1" dirty="0"/>
              <a:t>declaration and specification can be separate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dog_years</a:t>
            </a:r>
            <a:r>
              <a:rPr lang="en-US" b="1" dirty="0"/>
              <a:t>;</a:t>
            </a:r>
          </a:p>
          <a:p>
            <a:pPr marL="1143000" lvl="2"/>
            <a:r>
              <a:rPr lang="en-US" b="1" dirty="0" err="1"/>
              <a:t>dog_years</a:t>
            </a:r>
            <a:r>
              <a:rPr lang="en-US" b="1" dirty="0"/>
              <a:t>=7;</a:t>
            </a:r>
          </a:p>
          <a:p>
            <a:pPr marL="685800" lvl="1"/>
            <a:r>
              <a:rPr lang="en-US" b="1" dirty="0"/>
              <a:t>multiple declarations possible (not necessarily good)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i</a:t>
            </a:r>
            <a:r>
              <a:rPr lang="en-US" b="1" dirty="0"/>
              <a:t>, j, k;  </a:t>
            </a:r>
          </a:p>
          <a:p>
            <a:pPr marL="685800" lvl="1"/>
            <a:r>
              <a:rPr lang="en-US" b="1" dirty="0"/>
              <a:t>data can be specified in terms of literals</a:t>
            </a:r>
          </a:p>
          <a:p>
            <a:pPr marL="1143000" lvl="2"/>
            <a:r>
              <a:rPr lang="en-US" b="1" dirty="0"/>
              <a:t>120   //base 10 int</a:t>
            </a:r>
          </a:p>
          <a:p>
            <a:pPr marL="1143000" lvl="2"/>
            <a:r>
              <a:rPr lang="en-US" b="1" dirty="0"/>
              <a:t>033   //base 8 int (octal)</a:t>
            </a:r>
          </a:p>
          <a:p>
            <a:pPr marL="1143000" lvl="2"/>
            <a:r>
              <a:rPr lang="en-US" b="1" dirty="0"/>
              <a:t>0x3   //base 16 int (hex)</a:t>
            </a:r>
          </a:p>
          <a:p>
            <a:pPr marL="1143000" lvl="2"/>
            <a:r>
              <a:rPr lang="en-US" b="1" dirty="0"/>
              <a:t>0b11 //baes 2 int (binary)</a:t>
            </a:r>
          </a:p>
          <a:p>
            <a:pPr marL="1143000" lvl="2"/>
            <a:r>
              <a:rPr lang="en-US" b="1" dirty="0"/>
              <a:t>30u   //unsigned int</a:t>
            </a:r>
          </a:p>
          <a:p>
            <a:pPr marL="1143000" lvl="2"/>
            <a:r>
              <a:rPr lang="en-US" b="1" dirty="0"/>
              <a:t>30L    // long</a:t>
            </a:r>
          </a:p>
          <a:p>
            <a:pPr marL="1143000" lvl="2"/>
            <a:r>
              <a:rPr lang="en-US" b="1" dirty="0"/>
              <a:t>30ul  // unsigned long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4704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626072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</a:p>
          <a:p>
            <a:pPr marL="6858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Student and faculty introductions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Logistics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Questions??  YES!!  Questions!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Platforms and tech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CodingRooms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(self-contained)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BYOD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Slack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Schedule, breaks, lunch, etc.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34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Type-casting (changing variable type)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implicit (“standard conversion”)</a:t>
            </a:r>
          </a:p>
          <a:p>
            <a:pPr marL="685800" lvl="1"/>
            <a:r>
              <a:rPr lang="en-US" b="1" dirty="0"/>
              <a:t>explicit</a:t>
            </a:r>
          </a:p>
          <a:p>
            <a:pPr marL="685800" lvl="1"/>
            <a:r>
              <a:rPr lang="en-US" b="1" dirty="0"/>
              <a:t>special functions like std::</a:t>
            </a:r>
            <a:r>
              <a:rPr lang="en-US" b="1" dirty="0" err="1"/>
              <a:t>stoi</a:t>
            </a:r>
            <a:r>
              <a:rPr lang="en-US" b="1" dirty="0"/>
              <a:t> (</a:t>
            </a:r>
            <a:r>
              <a:rPr lang="en-US" b="1" dirty="0" err="1"/>
              <a:t>string</a:t>
            </a:r>
            <a:r>
              <a:rPr lang="en-US" b="1" dirty="0" err="1">
                <a:sym typeface="Wingdings" panose="05000000000000000000" pitchFamily="2" charset="2"/>
              </a:rPr>
              <a:t>integers</a:t>
            </a:r>
            <a:r>
              <a:rPr lang="en-US" b="1" dirty="0">
                <a:sym typeface="Wingdings" panose="05000000000000000000" pitchFamily="2" charset="2"/>
              </a:rPr>
              <a:t>), std::</a:t>
            </a:r>
            <a:r>
              <a:rPr lang="en-US" b="1" dirty="0" err="1">
                <a:sym typeface="Wingdings" panose="05000000000000000000" pitchFamily="2" charset="2"/>
              </a:rPr>
              <a:t>stof</a:t>
            </a:r>
            <a:r>
              <a:rPr lang="en-US" b="1" dirty="0">
                <a:sym typeface="Wingdings" panose="05000000000000000000" pitchFamily="2" charset="2"/>
              </a:rPr>
              <a:t> (string-&gt; float), std::</a:t>
            </a:r>
            <a:r>
              <a:rPr lang="en-US" b="1" dirty="0" err="1">
                <a:sym typeface="Wingdings" panose="05000000000000000000" pitchFamily="2" charset="2"/>
              </a:rPr>
              <a:t>stod</a:t>
            </a:r>
            <a:r>
              <a:rPr lang="en-US" b="1" dirty="0">
                <a:sym typeface="Wingdings" panose="05000000000000000000" pitchFamily="2" charset="2"/>
              </a:rPr>
              <a:t> (string-&gt; double), 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dynamic_cast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/>
              <a:t>(used with pointers, ensures completeness)</a:t>
            </a:r>
          </a:p>
          <a:p>
            <a:pPr marL="685800" lvl="1"/>
            <a:r>
              <a:rPr lang="en-US" b="1" dirty="0" err="1"/>
              <a:t>static_cast</a:t>
            </a:r>
            <a:r>
              <a:rPr lang="en-US" b="1" dirty="0"/>
              <a:t> (used with pointers between related classes, buyer beware)</a:t>
            </a:r>
          </a:p>
          <a:p>
            <a:pPr marL="685800" lvl="1"/>
            <a:r>
              <a:rPr lang="en-US" b="1" dirty="0" err="1"/>
              <a:t>reinterpret_cast</a:t>
            </a:r>
            <a:r>
              <a:rPr lang="en-US" b="1" dirty="0"/>
              <a:t> (low-level, binary copy or object passed to a new pointer)</a:t>
            </a:r>
          </a:p>
          <a:p>
            <a:pPr marL="685800" lvl="1"/>
            <a:r>
              <a:rPr lang="en-US" b="1" dirty="0" err="1"/>
              <a:t>const_cast</a:t>
            </a:r>
            <a:r>
              <a:rPr lang="en-US" b="1" dirty="0"/>
              <a:t> (make a constant a variable or vice-versa.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526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9832" y="-552472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Miscellaneous</a:t>
            </a:r>
          </a:p>
          <a:p>
            <a:pPr marL="685800" lvl="1"/>
            <a:r>
              <a:rPr lang="en-US" sz="2000" b="1" dirty="0"/>
              <a:t>typedef allows an alias to a var type</a:t>
            </a:r>
          </a:p>
          <a:p>
            <a:pPr marL="1143000" lvl="2"/>
            <a:r>
              <a:rPr lang="en-US" sz="2000" b="1" dirty="0"/>
              <a:t>typedef int </a:t>
            </a:r>
            <a:r>
              <a:rPr lang="en-US" sz="2000" b="1" dirty="0" err="1"/>
              <a:t>alias_to_int</a:t>
            </a:r>
            <a:r>
              <a:rPr lang="en-US" sz="2000" b="1" dirty="0"/>
              <a:t>;</a:t>
            </a:r>
          </a:p>
          <a:p>
            <a:pPr marL="685800" lvl="1"/>
            <a:r>
              <a:rPr lang="en-US" sz="2000" b="1" dirty="0" err="1"/>
              <a:t>enum</a:t>
            </a:r>
            <a:r>
              <a:rPr lang="en-US" sz="2000" b="1" dirty="0"/>
              <a:t> creates constant names with an implicit index</a:t>
            </a:r>
          </a:p>
          <a:p>
            <a:pPr marL="1143000" lvl="2"/>
            <a:r>
              <a:rPr lang="en-US" sz="2000" b="1" dirty="0"/>
              <a:t>great for self-documenting code</a:t>
            </a:r>
          </a:p>
          <a:p>
            <a:pPr marL="1143000" lvl="2"/>
            <a:r>
              <a:rPr lang="en-US" sz="2000" b="1" dirty="0"/>
              <a:t>sets finite number of values</a:t>
            </a:r>
          </a:p>
          <a:p>
            <a:pPr marL="1143000" lvl="2"/>
            <a:r>
              <a:rPr lang="en-US" sz="2000" b="1" dirty="0" err="1"/>
              <a:t>enum</a:t>
            </a:r>
            <a:r>
              <a:rPr lang="en-US" sz="2000" b="1" dirty="0"/>
              <a:t> </a:t>
            </a:r>
            <a:r>
              <a:rPr lang="en-US" sz="2000" b="1" dirty="0" err="1"/>
              <a:t>enum_var</a:t>
            </a:r>
            <a:r>
              <a:rPr lang="en-US" sz="2000" b="1" dirty="0"/>
              <a:t> {element1, element2);</a:t>
            </a:r>
          </a:p>
          <a:p>
            <a:pPr marL="685800" lvl="1"/>
            <a:r>
              <a:rPr lang="en-US" sz="2000" b="1" dirty="0"/>
              <a:t>Templates provide a standard set of container variable types via the STL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9278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1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String manipulation with the string object</a:t>
            </a:r>
          </a:p>
          <a:p>
            <a:pPr marL="685800" lvl="1"/>
            <a:r>
              <a:rPr lang="en-US" b="1" dirty="0"/>
              <a:t>size</a:t>
            </a:r>
          </a:p>
          <a:p>
            <a:pPr marL="685800" lvl="1"/>
            <a:r>
              <a:rPr lang="en-US" b="1" dirty="0"/>
              <a:t>length</a:t>
            </a:r>
          </a:p>
          <a:p>
            <a:pPr marL="685800" lvl="1"/>
            <a:r>
              <a:rPr lang="en-US" b="1" dirty="0"/>
              <a:t>append</a:t>
            </a:r>
          </a:p>
          <a:p>
            <a:pPr marL="685800" lvl="1"/>
            <a:r>
              <a:rPr lang="en-US" b="1" dirty="0"/>
              <a:t>compare</a:t>
            </a:r>
          </a:p>
          <a:p>
            <a:pPr marL="685800" lvl="1"/>
            <a:r>
              <a:rPr lang="en-US" b="1" dirty="0"/>
              <a:t>insert </a:t>
            </a:r>
          </a:p>
          <a:p>
            <a:pPr marL="685800" lvl="1"/>
            <a:r>
              <a:rPr lang="en-US" b="1" dirty="0"/>
              <a:t>find </a:t>
            </a:r>
          </a:p>
          <a:p>
            <a:pPr marL="685800" lvl="1"/>
            <a:r>
              <a:rPr lang="en-US" b="1" dirty="0"/>
              <a:t>replace</a:t>
            </a:r>
          </a:p>
          <a:p>
            <a:pPr marL="685800" lvl="1"/>
            <a:r>
              <a:rPr lang="en-US" b="1" dirty="0"/>
              <a:t>concatenate with the + operator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63369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9832" y="-552472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Vectors</a:t>
            </a:r>
          </a:p>
          <a:p>
            <a:pPr marL="685800" lvl="1"/>
            <a:r>
              <a:rPr lang="en-US" sz="2000" b="1" dirty="0"/>
              <a:t>Ordered sequence of objects</a:t>
            </a:r>
          </a:p>
          <a:p>
            <a:pPr marL="685800" lvl="1"/>
            <a:r>
              <a:rPr lang="en-US" sz="2000" b="1" dirty="0"/>
              <a:t>Part of the STL</a:t>
            </a:r>
          </a:p>
          <a:p>
            <a:pPr marL="685800" lvl="1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#include &lt;vector&gt;</a:t>
            </a:r>
          </a:p>
          <a:p>
            <a:pPr marL="685800" lvl="1"/>
            <a:r>
              <a:rPr lang="en-US" sz="2000" b="1" dirty="0"/>
              <a:t>methods for loading data, indexing, inserting, removing, etc.</a:t>
            </a:r>
          </a:p>
          <a:p>
            <a:pPr marL="685800" lvl="1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“self-aware” of key metadata like size</a:t>
            </a:r>
          </a:p>
          <a:p>
            <a:pPr marL="685800" lvl="1"/>
            <a:r>
              <a:rPr lang="en-US" sz="2000" b="1" dirty="0" err="1"/>
              <a:t>iterable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573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03707" y="192111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Vectors cheat sheet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  <a:r>
              <a:rPr lang="en-US" b="1" dirty="0" err="1"/>
              <a:t>push_back</a:t>
            </a:r>
            <a:r>
              <a:rPr lang="en-US" b="1" dirty="0"/>
              <a:t>()  adds values to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  <a:r>
              <a:rPr lang="en-US" b="1" dirty="0" err="1"/>
              <a:t>pop_back</a:t>
            </a:r>
            <a:r>
              <a:rPr lang="en-US" b="1" dirty="0"/>
              <a:t>()  removes values from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insert()  just what you think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front  first element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back last element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access operator is [ ] for individual elements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iterators include begin,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size() for number of elements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empty() Boolean answer to: is it empty?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DF29F-9075-4C64-9B83-3F90958F6450}"/>
              </a:ext>
            </a:extLst>
          </p:cNvPr>
          <p:cNvSpPr txBox="1"/>
          <p:nvPr/>
        </p:nvSpPr>
        <p:spPr>
          <a:xfrm>
            <a:off x="4697562" y="6296557"/>
            <a:ext cx="6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https://www.cplusplus.com/reference/vector/vector/</a:t>
            </a:r>
          </a:p>
        </p:txBody>
      </p:sp>
    </p:spTree>
    <p:extLst>
      <p:ext uri="{BB962C8B-B14F-4D97-AF65-F5344CB8AC3E}">
        <p14:creationId xmlns:p14="http://schemas.microsoft.com/office/powerpoint/2010/main" val="211878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23775" y="-1675877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turn!</a:t>
            </a:r>
          </a:p>
          <a:p>
            <a:pPr marL="685800" lvl="1"/>
            <a:r>
              <a:rPr lang="en-US" sz="2000" b="1" dirty="0"/>
              <a:t>Please write a program that:</a:t>
            </a:r>
          </a:p>
          <a:p>
            <a:pPr marL="1143000" lvl="2"/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creates a </a:t>
            </a:r>
            <a:r>
              <a:rPr lang="en-US" sz="1800" b="1" dirty="0"/>
              <a:t>empty string vector named parsed</a:t>
            </a:r>
          </a:p>
          <a:p>
            <a:pPr marL="1143000" lvl="2"/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adds the first four words of a string, one at a time, to the vector.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F4001-B824-4A8B-B4A5-3B67C71FBD65}"/>
              </a:ext>
            </a:extLst>
          </p:cNvPr>
          <p:cNvSpPr txBox="1"/>
          <p:nvPr/>
        </p:nvSpPr>
        <p:spPr>
          <a:xfrm>
            <a:off x="4410351" y="2941853"/>
            <a:ext cx="6469856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starter code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lorem =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"Lorem ipsum dolor sit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“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for (int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&lt;5;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	// your parsing code goes here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for (int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=0;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&lt;4;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parsed[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‘\t’;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918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9" y="507889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String manipulation with the regex library</a:t>
            </a:r>
          </a:p>
          <a:p>
            <a:pPr marL="685800" lvl="1"/>
            <a:r>
              <a:rPr lang="en-US" b="1" dirty="0"/>
              <a:t>#include &lt;regex&gt;;</a:t>
            </a:r>
          </a:p>
          <a:p>
            <a:pPr marL="685800" lvl="1"/>
            <a:r>
              <a:rPr lang="en-US" b="1" dirty="0"/>
              <a:t>regex() to create a regex object</a:t>
            </a:r>
          </a:p>
          <a:p>
            <a:pPr marL="685800" lvl="1"/>
            <a:r>
              <a:rPr lang="en-US" b="1" dirty="0" err="1"/>
              <a:t>regex_search</a:t>
            </a:r>
            <a:r>
              <a:rPr lang="en-US" b="1" dirty="0"/>
              <a:t>() to search a string</a:t>
            </a:r>
          </a:p>
          <a:p>
            <a:pPr marL="685800" lvl="1"/>
            <a:r>
              <a:rPr lang="en-US" b="1" dirty="0" err="1"/>
              <a:t>regex_replace</a:t>
            </a:r>
            <a:r>
              <a:rPr lang="en-US" b="1" dirty="0"/>
              <a:t> to find matching position</a:t>
            </a:r>
          </a:p>
          <a:p>
            <a:pPr marL="685800" lvl="1"/>
            <a:r>
              <a:rPr lang="en-US" b="1" dirty="0" err="1"/>
              <a:t>smatch</a:t>
            </a:r>
            <a:r>
              <a:rPr lang="en-US" b="1" dirty="0"/>
              <a:t> creates a match object</a:t>
            </a:r>
          </a:p>
          <a:p>
            <a:pPr marL="228600"/>
            <a:r>
              <a:rPr lang="en-US" b="1" dirty="0"/>
              <a:t>Requires the use of a “magic decoder ring” built from regex tokens – that’s the regex.</a:t>
            </a:r>
          </a:p>
          <a:p>
            <a:pPr marL="228600"/>
            <a:r>
              <a:rPr lang="en-US" b="1" dirty="0"/>
              <a:t>Examples:</a:t>
            </a:r>
          </a:p>
          <a:p>
            <a:pPr marL="685800" lvl="1"/>
            <a:r>
              <a:rPr lang="en-US" b="1" dirty="0"/>
              <a:t>[a-z]    one lowercase letter</a:t>
            </a:r>
          </a:p>
          <a:p>
            <a:pPr marL="685800" lvl="1"/>
            <a:r>
              <a:rPr lang="en-US" b="1" dirty="0"/>
              <a:t>[0-9]    any digit</a:t>
            </a:r>
          </a:p>
          <a:p>
            <a:pPr marL="685800" lvl="1"/>
            <a:r>
              <a:rPr lang="en-US" b="1" dirty="0"/>
              <a:t>[</a:t>
            </a:r>
            <a:r>
              <a:rPr lang="en-US" b="1" dirty="0" err="1"/>
              <a:t>a|b</a:t>
            </a:r>
            <a:r>
              <a:rPr lang="en-US" b="1" dirty="0"/>
              <a:t>]   a or b</a:t>
            </a:r>
          </a:p>
          <a:p>
            <a:pPr marL="228600"/>
            <a:r>
              <a:rPr lang="en-US" b="1" dirty="0"/>
              <a:t>Use cases:  replace sew, awk, etc. command line tools; validate inputs; evaluate text documents.</a:t>
            </a:r>
          </a:p>
          <a:p>
            <a:pPr marL="685800" lvl="1"/>
            <a:endParaRPr lang="en-US" b="1" dirty="0"/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03912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patterns:</a:t>
            </a:r>
          </a:p>
          <a:p>
            <a:pPr marL="685800" lvl="1"/>
            <a:r>
              <a:rPr lang="en-US" b="1" dirty="0"/>
              <a:t>any whitespace “[ \t\r\n\f]”</a:t>
            </a:r>
          </a:p>
          <a:p>
            <a:pPr marL="685800" lvl="1"/>
            <a:r>
              <a:rPr lang="en-US" b="1" dirty="0"/>
              <a:t>any non-whitespace “[^ \t\r\n\f]”</a:t>
            </a:r>
          </a:p>
          <a:p>
            <a:pPr marL="685800" lvl="1"/>
            <a:r>
              <a:rPr lang="en-US" b="1" dirty="0"/>
              <a:t>any character “.”</a:t>
            </a:r>
          </a:p>
          <a:p>
            <a:pPr marL="685800" lvl="1"/>
            <a:r>
              <a:rPr lang="en-US" b="1" dirty="0"/>
              <a:t>0 or more X  “X*:</a:t>
            </a:r>
          </a:p>
          <a:p>
            <a:pPr marL="685800" lvl="1"/>
            <a:r>
              <a:rPr lang="en-US" b="1" dirty="0"/>
              <a:t>1 or more X  “X+”</a:t>
            </a:r>
          </a:p>
          <a:p>
            <a:pPr marL="685800" lvl="1"/>
            <a:r>
              <a:rPr lang="en-US" b="1" dirty="0"/>
              <a:t>0 or 1 X    “X?”</a:t>
            </a:r>
          </a:p>
          <a:p>
            <a:pPr marL="685800" lvl="1"/>
            <a:r>
              <a:rPr lang="en-US" b="1" dirty="0"/>
              <a:t>exactly 3 X  “{3}”</a:t>
            </a:r>
          </a:p>
          <a:p>
            <a:pPr marL="685800" lvl="1"/>
            <a:r>
              <a:rPr lang="en-US" b="1" dirty="0"/>
              <a:t>at least 3 X  “X{3, }“</a:t>
            </a:r>
          </a:p>
          <a:p>
            <a:pPr marL="685800" lvl="1"/>
            <a:r>
              <a:rPr lang="en-US" b="1" dirty="0"/>
              <a:t>3 to 5 X   “X{3, 5}”</a:t>
            </a:r>
          </a:p>
          <a:p>
            <a:pPr marL="685800" lvl="1"/>
            <a:r>
              <a:rPr lang="en-US" b="1" dirty="0"/>
              <a:t>X at beginning  “^X”</a:t>
            </a:r>
          </a:p>
          <a:p>
            <a:pPr marL="685800" lvl="1"/>
            <a:r>
              <a:rPr lang="en-US" b="1" dirty="0"/>
              <a:t>X at end “X$”</a:t>
            </a:r>
          </a:p>
          <a:p>
            <a:pPr marL="685800" lvl="1"/>
            <a:r>
              <a:rPr lang="en-US" b="1" dirty="0"/>
              <a:t>multiline capture  regex(“^.*$”, regex::multiline)</a:t>
            </a:r>
          </a:p>
          <a:p>
            <a:pPr marL="685800" lvl="1"/>
            <a:r>
              <a:rPr lang="en-US" b="1" dirty="0"/>
              <a:t>numbers between 3 and 5    “[3-5]”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65439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698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Create a program that accepts user input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Validate the input as numeric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to the user the value and twice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Be sure you can validate integers, floating points, positive and negative numbers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4276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992394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Goals - in this class you will: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Write dozens of C++ programs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basic language syntax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the main variable types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Utilize collections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Code with logic loops and branches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functions and classes 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OOP concepts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how to use pointers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testing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to manage exceptions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... and especially write dozens of C++ programs</a:t>
            </a:r>
          </a:p>
        </p:txBody>
      </p:sp>
    </p:spTree>
    <p:extLst>
      <p:ext uri="{BB962C8B-B14F-4D97-AF65-F5344CB8AC3E}">
        <p14:creationId xmlns:p14="http://schemas.microsoft.com/office/powerpoint/2010/main" val="273157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25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if statement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if (condition) &lt;code here&gt;;</a:t>
            </a:r>
          </a:p>
          <a:p>
            <a:pPr marL="857250" lvl="1" indent="0">
              <a:buNone/>
            </a:pPr>
            <a:r>
              <a:rPr lang="en-US" b="1" dirty="0"/>
              <a:t>if (condition){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314450" lvl="2" indent="0">
              <a:buNone/>
            </a:pPr>
            <a:r>
              <a:rPr lang="en-US" b="1" dirty="0"/>
              <a:t>//code here</a:t>
            </a:r>
          </a:p>
          <a:p>
            <a:pPr marL="857250" lvl="1" indent="0">
              <a:buNone/>
            </a:pPr>
            <a:r>
              <a:rPr lang="en-US" b="1" dirty="0"/>
              <a:t>}</a:t>
            </a:r>
          </a:p>
          <a:p>
            <a:pPr marL="685800"/>
            <a:r>
              <a:rPr lang="en-US" b="1" dirty="0"/>
              <a:t>upgrades</a:t>
            </a:r>
          </a:p>
          <a:p>
            <a:pPr marL="1143000" lvl="1"/>
            <a:r>
              <a:rPr lang="en-US" b="1" dirty="0"/>
              <a:t>if .. else</a:t>
            </a:r>
          </a:p>
          <a:p>
            <a:pPr marL="1143000" lvl="1"/>
            <a:r>
              <a:rPr lang="en-US" b="1" dirty="0"/>
              <a:t>if .. else if .. else if ..</a:t>
            </a:r>
          </a:p>
          <a:p>
            <a:pPr marL="1143000" lvl="1"/>
            <a:r>
              <a:rPr lang="en-US" b="1" dirty="0"/>
              <a:t>if .. else if .. else</a:t>
            </a:r>
          </a:p>
          <a:p>
            <a:pPr marL="1143000" lvl="1"/>
            <a:r>
              <a:rPr lang="en-US" b="1" dirty="0"/>
              <a:t>nesting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6014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415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switch statement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switch (int/char condition){</a:t>
            </a:r>
          </a:p>
          <a:p>
            <a:pPr marL="857250" lvl="1" indent="0">
              <a:buNone/>
            </a:pPr>
            <a:r>
              <a:rPr lang="en-US" b="1" dirty="0"/>
              <a:t>		case &lt;matcher&gt;: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here</a:t>
            </a:r>
          </a:p>
          <a:p>
            <a:pPr marL="857250" lvl="1" indent="0">
              <a:buNone/>
            </a:pPr>
            <a:r>
              <a:rPr lang="en-US" b="1" dirty="0"/>
              <a:t>			break;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default: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for ‘none of the above;</a:t>
            </a:r>
          </a:p>
          <a:p>
            <a:pPr marL="857250" lvl="1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0E6B83-092D-4019-A3FF-F8B2A13E7056}"/>
              </a:ext>
            </a:extLst>
          </p:cNvPr>
          <p:cNvSpPr txBox="1">
            <a:spLocks/>
          </p:cNvSpPr>
          <p:nvPr/>
        </p:nvSpPr>
        <p:spPr>
          <a:xfrm>
            <a:off x="4282082" y="3321423"/>
            <a:ext cx="6643009" cy="2868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85800"/>
            <a:r>
              <a:rPr lang="en-US" b="1" dirty="0"/>
              <a:t>conditional expressions (one-liners)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r>
              <a:rPr lang="en-US" b="1" dirty="0"/>
              <a:t> (condition) ? </a:t>
            </a:r>
            <a:r>
              <a:rPr lang="en-US" b="1" dirty="0" err="1"/>
              <a:t>action_if_true</a:t>
            </a:r>
            <a:r>
              <a:rPr lang="en-US" b="1" dirty="0"/>
              <a:t> : </a:t>
            </a:r>
            <a:r>
              <a:rPr lang="en-US" b="1" dirty="0" err="1"/>
              <a:t>action_if_false</a:t>
            </a:r>
            <a:r>
              <a:rPr lang="en-US" b="1" dirty="0"/>
              <a:t> ;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8410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or statement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for ( &lt;loop index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init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&gt;; &lt; index check&gt;; &lt;update index&gt;)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 //     &lt;do stuff&gt;</a:t>
            </a:r>
          </a:p>
          <a:p>
            <a:pPr marL="457200" lvl="1" indent="0">
              <a:buNone/>
            </a:pPr>
            <a:r>
              <a:rPr lang="en-US" b="1" dirty="0"/>
              <a:t>}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break and continue can intervene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There are also “range for” and “</a:t>
            </a:r>
            <a:r>
              <a:rPr lang="en-US" b="1" dirty="0" err="1"/>
              <a:t>for_each</a:t>
            </a:r>
            <a:r>
              <a:rPr lang="en-US" b="1" dirty="0"/>
              <a:t>” options that work on certain collections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Convenient with a finite number of elements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15394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8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2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2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4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2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Looping with while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File system I/O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code with functions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 data with collections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Maps (dictionaries)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Lists and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templates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Vectors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Queues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Data structures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05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95530" y="755842"/>
            <a:ext cx="6643009" cy="397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Looping with while statements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Two flavors 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 ..  while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do {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    &lt;do this stuff&gt;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}   while ( &lt;condition is true&gt; )</a:t>
            </a:r>
          </a:p>
          <a:p>
            <a:pPr marL="685800" lvl="1"/>
            <a:r>
              <a:rPr lang="en-US" b="1" dirty="0"/>
              <a:t>while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</a:t>
            </a:r>
            <a:r>
              <a:rPr lang="en-US" b="1" dirty="0">
                <a:solidFill>
                  <a:schemeClr val="accent2"/>
                </a:solidFill>
              </a:rPr>
              <a:t>while &lt;condition is true&gt;{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	&lt;do this stuff&gt;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}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755059-E54C-4959-9E58-75C561F694FA}"/>
              </a:ext>
            </a:extLst>
          </p:cNvPr>
          <p:cNvSpPr txBox="1">
            <a:spLocks/>
          </p:cNvSpPr>
          <p:nvPr/>
        </p:nvSpPr>
        <p:spPr>
          <a:xfrm>
            <a:off x="4165542" y="3726238"/>
            <a:ext cx="6643009" cy="237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b="1" dirty="0"/>
              <a:t>Both forms support break and continue</a:t>
            </a:r>
          </a:p>
          <a:p>
            <a:pPr marL="228600"/>
            <a:r>
              <a:rPr lang="en-US" b="1" dirty="0"/>
              <a:t>Convenient with indeterminate number of elements, polling loops, etc.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1509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8" y="271748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Please write a program that solicits a user’s guess of a random number integer.   As the user types in their guess, provide feedback on whether they are too high, too low, or spot-on.</a:t>
            </a:r>
          </a:p>
          <a:p>
            <a:pPr marL="457200" lvl="1" indent="0">
              <a:buNone/>
            </a:pPr>
            <a:r>
              <a:rPr lang="en-US" sz="1600" b="1" dirty="0"/>
              <a:t>When they succeed, offer hearty congratulations and terminate the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1239B-CBE1-475F-84AF-B521C06243CB}"/>
              </a:ext>
            </a:extLst>
          </p:cNvPr>
          <p:cNvSpPr txBox="1"/>
          <p:nvPr/>
        </p:nvSpPr>
        <p:spPr>
          <a:xfrm>
            <a:off x="4305848" y="3934631"/>
            <a:ext cx="6469856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Hint:  Here’s how you might get a random number:</a:t>
            </a:r>
          </a:p>
          <a:p>
            <a:pPr marL="457200" lvl="1" indent="0">
              <a:buNone/>
            </a:pPr>
            <a:r>
              <a:rPr lang="en-US" sz="1400" b="1" dirty="0"/>
              <a:t>	</a:t>
            </a:r>
            <a:r>
              <a:rPr lang="en-US" sz="1400" b="1" dirty="0" err="1"/>
              <a:t>srand</a:t>
            </a:r>
            <a:r>
              <a:rPr lang="en-US" sz="1400" b="1" dirty="0"/>
              <a:t>(0);       //creates a random seed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 	number = rand() % 1000 + 1;  // a random number</a:t>
            </a:r>
          </a:p>
          <a:p>
            <a:pPr marL="457200" lvl="1" indent="0">
              <a:buNone/>
            </a:pP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... which you probably want to print out or override during development.  That should help keep the developer sane ;-)</a:t>
            </a:r>
          </a:p>
        </p:txBody>
      </p:sp>
    </p:spTree>
    <p:extLst>
      <p:ext uri="{BB962C8B-B14F-4D97-AF65-F5344CB8AC3E}">
        <p14:creationId xmlns:p14="http://schemas.microsoft.com/office/powerpoint/2010/main" val="337612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3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66329" y="744079"/>
            <a:ext cx="5042647" cy="4752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File system I/O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#include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file streams are the streams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are objects that manage flows of serialized data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can be opened, closed, and filled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streams in</a:t>
            </a:r>
            <a:r>
              <a:rPr lang="en-US" b="1" dirty="0"/>
              <a:t>clude buffers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buffers may be flushed (but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() automates </a:t>
            </a:r>
            <a:r>
              <a:rPr lang="en-US" b="1" dirty="0"/>
              <a:t>that)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0B566-35EF-4770-B24A-F7256204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" y="1716420"/>
            <a:ext cx="5989199" cy="3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9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Writing to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Insertion operator injects content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“Some content”” &lt;&lt;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endl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Flush buffer if needed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std::flush;</a:t>
            </a: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6724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Reading from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Extract some content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content =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getline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, line);</a:t>
            </a:r>
          </a:p>
          <a:p>
            <a:pPr marL="1143000" lvl="2"/>
            <a:r>
              <a:rPr lang="en-US" b="1" dirty="0" err="1"/>
              <a:t>cout</a:t>
            </a:r>
            <a:r>
              <a:rPr lang="en-US" b="1" dirty="0"/>
              <a:t> &lt;&lt; content;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201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03106" y="1132358"/>
            <a:ext cx="6643009" cy="4212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Read and write using file stream pointers:</a:t>
            </a:r>
          </a:p>
          <a:p>
            <a:pPr marL="685800" lvl="1"/>
            <a:r>
              <a:rPr lang="en-US" b="1" dirty="0" err="1"/>
              <a:t>stream.seekp</a:t>
            </a:r>
            <a:r>
              <a:rPr lang="en-US" b="1" dirty="0"/>
              <a:t>() pointer for writing (‘put’)</a:t>
            </a:r>
          </a:p>
          <a:p>
            <a:pPr marL="685800" lvl="1"/>
            <a:r>
              <a:rPr lang="en-US" b="1" dirty="0" err="1"/>
              <a:t>stream.seekg</a:t>
            </a:r>
            <a:r>
              <a:rPr lang="en-US" b="1" dirty="0"/>
              <a:t>() pointer for reading (‘get’)</a:t>
            </a:r>
          </a:p>
          <a:p>
            <a:pPr marL="685800" lvl="1"/>
            <a:r>
              <a:rPr lang="en-US" b="1" dirty="0" err="1"/>
              <a:t>stream.tellp</a:t>
            </a:r>
            <a:r>
              <a:rPr lang="en-US" b="1" dirty="0"/>
              <a:t>()  location of put pointer</a:t>
            </a:r>
          </a:p>
          <a:p>
            <a:pPr marL="685800" lvl="1"/>
            <a:r>
              <a:rPr lang="en-US" b="1" dirty="0" err="1"/>
              <a:t>stream.tellg</a:t>
            </a:r>
            <a:r>
              <a:rPr lang="en-US" b="1" dirty="0"/>
              <a:t>() </a:t>
            </a:r>
            <a:r>
              <a:rPr lang="en-US" b="1" dirty="0" err="1"/>
              <a:t>logation</a:t>
            </a:r>
            <a:r>
              <a:rPr lang="en-US" b="1" dirty="0"/>
              <a:t> of get pointer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9602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 !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Please write a program that reads the file football.txt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(it’s recent AP football standings) and print out all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the schools with “State” in their name.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 should get something like this: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5       Oklahoma State  1291    7 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7       Ohio State            1147    2 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11      Michigan State   877     12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19      San Diego State 416     22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21      NC State             310     24      9-3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45557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236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Encapsulating code with functions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are isolated namespaces with specific entry points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may take arguments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Arguments may provide ‘hard coded’ values (“by value”) or pointers (“by reference</a:t>
            </a:r>
            <a:r>
              <a:rPr lang="en-US" b="1" dirty="0"/>
              <a:t>”)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may (or may not) return objects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Why are they cool?</a:t>
            </a:r>
          </a:p>
          <a:p>
            <a:pPr marL="685800" lvl="1"/>
            <a:r>
              <a:rPr lang="en-US" b="1" dirty="0"/>
              <a:t>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hey do one thing, well</a:t>
            </a:r>
          </a:p>
          <a:p>
            <a:pPr marL="685800" lvl="1"/>
            <a:r>
              <a:rPr lang="en-US" b="1" dirty="0"/>
              <a:t>testable</a:t>
            </a:r>
          </a:p>
          <a:p>
            <a:pPr marL="685800" lvl="1"/>
            <a:r>
              <a:rPr lang="en-US" b="1" dirty="0"/>
              <a:t>easily replaced</a:t>
            </a:r>
          </a:p>
          <a:p>
            <a:pPr marL="685800" lvl="1"/>
            <a:r>
              <a:rPr lang="en-US" b="1" dirty="0"/>
              <a:t>streamline main code</a:t>
            </a:r>
          </a:p>
          <a:p>
            <a:pPr marL="685800" lvl="1"/>
            <a:r>
              <a:rPr lang="en-US" b="1" dirty="0"/>
              <a:t>“clean”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262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D047572-A015-4574-9B28-F2ABEC50FA2C}"/>
              </a:ext>
            </a:extLst>
          </p:cNvPr>
          <p:cNvSpPr txBox="1">
            <a:spLocks/>
          </p:cNvSpPr>
          <p:nvPr/>
        </p:nvSpPr>
        <p:spPr>
          <a:xfrm>
            <a:off x="4723338" y="2364759"/>
            <a:ext cx="6643009" cy="3042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Function-related topics</a:t>
            </a:r>
          </a:p>
          <a:p>
            <a:pPr marL="228600"/>
            <a:r>
              <a:rPr lang="en-US" b="1" dirty="0"/>
              <a:t>Syntax</a:t>
            </a:r>
          </a:p>
          <a:p>
            <a:pPr marL="228600"/>
            <a:r>
              <a:rPr lang="en-US" b="1" dirty="0"/>
              <a:t>Declarations versus Definitions</a:t>
            </a:r>
          </a:p>
          <a:p>
            <a:pPr marL="228600"/>
            <a:r>
              <a:rPr lang="en-US" b="1" dirty="0"/>
              <a:t>Scope </a:t>
            </a:r>
          </a:p>
          <a:p>
            <a:pPr marL="228600"/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197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4759" y="-1317928"/>
            <a:ext cx="8398948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syntax: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&lt;</a:t>
            </a:r>
            <a:r>
              <a:rPr lang="en-US" b="1" dirty="0" err="1"/>
              <a:t>return_type</a:t>
            </a:r>
            <a:r>
              <a:rPr lang="en-US" b="1" dirty="0"/>
              <a:t>&gt;  &lt;function name&gt;    ( &lt;comma-separated </a:t>
            </a:r>
            <a:r>
              <a:rPr lang="en-US" b="1" dirty="0" err="1"/>
              <a:t>args</a:t>
            </a:r>
            <a:r>
              <a:rPr lang="en-US" b="1" dirty="0"/>
              <a:t>&gt;) {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             &lt;some stuff&gt;              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}  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226448" y="2612971"/>
            <a:ext cx="7122869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A simple function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   // isolated variable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1591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8052" y="-665747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Declaration versus Definition: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414706" y="1258275"/>
            <a:ext cx="7122869" cy="50167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 is defined before use in main()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(int, int)  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DECLARED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addInts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	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DEFINED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multInts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return arg1 *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58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Pass data into functions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By value</a:t>
            </a:r>
          </a:p>
          <a:p>
            <a:pPr lvl="1"/>
            <a:r>
              <a:rPr lang="en-US" b="1" dirty="0"/>
              <a:t>(usually) the default, exception is arrays</a:t>
            </a:r>
          </a:p>
          <a:p>
            <a:pPr lvl="1"/>
            <a:r>
              <a:rPr lang="en-US" b="1" dirty="0"/>
              <a:t>passes a new object – a hard copy – to function</a:t>
            </a:r>
          </a:p>
          <a:p>
            <a:pPr lvl="1"/>
            <a:r>
              <a:rPr lang="en-US" b="1" dirty="0"/>
              <a:t>function operates in isolation</a:t>
            </a:r>
          </a:p>
          <a:p>
            <a:pPr lvl="1"/>
            <a:r>
              <a:rPr lang="en-US" b="1" dirty="0"/>
              <a:t>original is safe, but at a cost</a:t>
            </a:r>
          </a:p>
          <a:p>
            <a:r>
              <a:rPr lang="en-US" b="1" dirty="0"/>
              <a:t>By reference</a:t>
            </a:r>
          </a:p>
          <a:p>
            <a:pPr lvl="1"/>
            <a:r>
              <a:rPr lang="en-US" b="1" dirty="0"/>
              <a:t>pass the address of the object</a:t>
            </a:r>
          </a:p>
          <a:p>
            <a:pPr lvl="1"/>
            <a:r>
              <a:rPr lang="en-US" b="1" dirty="0"/>
              <a:t>no new object is created</a:t>
            </a:r>
          </a:p>
          <a:p>
            <a:pPr lvl="1"/>
            <a:r>
              <a:rPr lang="en-US" b="1" dirty="0"/>
              <a:t>values at the address are directly manipulated by function</a:t>
            </a:r>
          </a:p>
          <a:p>
            <a:pPr lvl="1"/>
            <a:r>
              <a:rPr lang="en-US" b="1" dirty="0"/>
              <a:t>original is changed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1361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85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IDE and command line options (discussion)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49A8-2ACC-4A92-AD04-B98C69BD64A3}"/>
              </a:ext>
            </a:extLst>
          </p:cNvPr>
          <p:cNvGrpSpPr/>
          <p:nvPr/>
        </p:nvGrpSpPr>
        <p:grpSpPr>
          <a:xfrm>
            <a:off x="3869733" y="768086"/>
            <a:ext cx="7953375" cy="1295400"/>
            <a:chOff x="3869733" y="768086"/>
            <a:chExt cx="7953375" cy="129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C11A28-6160-43E2-9608-30137B38A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733" y="768086"/>
              <a:ext cx="7953375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4135E3-1FA6-43B2-839A-FADA6819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150" y="1837570"/>
              <a:ext cx="781050" cy="1809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921D0-E569-4B19-A9DA-801699AAA8BA}"/>
                </a:ext>
              </a:extLst>
            </p:cNvPr>
            <p:cNvSpPr/>
            <p:nvPr/>
          </p:nvSpPr>
          <p:spPr>
            <a:xfrm>
              <a:off x="7519849" y="1560114"/>
              <a:ext cx="635726" cy="1809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5B940E-B00A-4EF4-A53F-581773C7CC5A}"/>
              </a:ext>
            </a:extLst>
          </p:cNvPr>
          <p:cNvSpPr txBox="1"/>
          <p:nvPr/>
        </p:nvSpPr>
        <p:spPr>
          <a:xfrm>
            <a:off x="4282083" y="2225660"/>
            <a:ext cx="6104708" cy="1384995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#  g++ is gnu’s </a:t>
            </a:r>
            <a:r>
              <a:rPr lang="en-US" sz="1400" dirty="0" err="1"/>
              <a:t>c++</a:t>
            </a:r>
            <a:r>
              <a:rPr lang="en-US" sz="1400" dirty="0"/>
              <a:t> compiler</a:t>
            </a:r>
          </a:p>
          <a:p>
            <a:endParaRPr lang="en-US" sz="1400" dirty="0"/>
          </a:p>
          <a:p>
            <a:r>
              <a:rPr lang="en-US" sz="1400" dirty="0"/>
              <a:t>$  g++ -o hello.exe hello.cpp</a:t>
            </a:r>
          </a:p>
          <a:p>
            <a:r>
              <a:rPr lang="en-US" sz="1400" dirty="0"/>
              <a:t>$  ./hello</a:t>
            </a:r>
          </a:p>
          <a:p>
            <a:endParaRPr lang="en-US" sz="1400" dirty="0"/>
          </a:p>
          <a:p>
            <a:r>
              <a:rPr lang="en-US" sz="1400" dirty="0"/>
              <a:t>“Hello World”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84657-5FC5-4AA8-87C5-30B0F582E3AC}"/>
              </a:ext>
            </a:extLst>
          </p:cNvPr>
          <p:cNvSpPr txBox="1"/>
          <p:nvPr/>
        </p:nvSpPr>
        <p:spPr>
          <a:xfrm>
            <a:off x="4282083" y="3843145"/>
            <a:ext cx="6104708" cy="2246769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$  g++ -save-temps -o hello.exe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$  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Mode                 </a:t>
            </a:r>
            <a:r>
              <a:rPr lang="en-US" sz="1400" dirty="0" err="1">
                <a:solidFill>
                  <a:schemeClr val="bg1"/>
                </a:solidFill>
              </a:rPr>
              <a:t>LastWriteTime</a:t>
            </a:r>
            <a:r>
              <a:rPr lang="en-US" sz="1400" dirty="0">
                <a:solidFill>
                  <a:schemeClr val="bg1"/>
                </a:solidFill>
              </a:rPr>
              <a:t>         Length Name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----                 -------------         ------ ----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11/10/2021   1:32 PM             88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131063 hello.exe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539060 </a:t>
            </a:r>
            <a:r>
              <a:rPr lang="en-US" sz="1400" dirty="0" err="1">
                <a:solidFill>
                  <a:schemeClr val="bg1"/>
                </a:solidFill>
              </a:rPr>
              <a:t>hello.ii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1839 </a:t>
            </a:r>
            <a:r>
              <a:rPr lang="en-US" sz="1400" dirty="0" err="1">
                <a:solidFill>
                  <a:schemeClr val="bg1"/>
                </a:solidFill>
              </a:rPr>
              <a:t>hello.o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2400 </a:t>
            </a:r>
            <a:r>
              <a:rPr lang="en-US" sz="1400" dirty="0" err="1">
                <a:solidFill>
                  <a:schemeClr val="bg1"/>
                </a:solidFill>
              </a:rPr>
              <a:t>hello.s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95B36-AE19-4110-BBE6-0D05C2F77ABC}"/>
              </a:ext>
            </a:extLst>
          </p:cNvPr>
          <p:cNvSpPr txBox="1"/>
          <p:nvPr/>
        </p:nvSpPr>
        <p:spPr>
          <a:xfrm>
            <a:off x="4240550" y="6322404"/>
            <a:ext cx="6104708" cy="307777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$  g++ -o hello.exe hello.cpp</a:t>
            </a:r>
          </a:p>
        </p:txBody>
      </p:sp>
    </p:spTree>
    <p:extLst>
      <p:ext uri="{BB962C8B-B14F-4D97-AF65-F5344CB8AC3E}">
        <p14:creationId xmlns:p14="http://schemas.microsoft.com/office/powerpoint/2010/main" val="232076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8692" y="520540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argc</a:t>
            </a:r>
            <a:r>
              <a:rPr lang="en-US" b="1" dirty="0"/>
              <a:t> passed in by value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argv</a:t>
            </a:r>
            <a:r>
              <a:rPr lang="en-US" b="1" dirty="0"/>
              <a:t> passed in by reference</a:t>
            </a:r>
          </a:p>
          <a:p>
            <a:pPr marL="0" indent="0">
              <a:buNone/>
            </a:pPr>
            <a:endParaRPr lang="en-US" b="1" dirty="0"/>
          </a:p>
          <a:p>
            <a:pPr marL="685800" lvl="1"/>
            <a:r>
              <a:rPr lang="en-US" b="1" dirty="0" err="1"/>
              <a:t>argc</a:t>
            </a:r>
            <a:r>
              <a:rPr lang="en-US" b="1" dirty="0"/>
              <a:t> is argument count (</a:t>
            </a:r>
            <a:r>
              <a:rPr lang="en-US" b="1" dirty="0" err="1"/>
              <a:t>args</a:t>
            </a:r>
            <a:r>
              <a:rPr lang="en-US" b="1" dirty="0"/>
              <a:t> + program name)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 is the argument vector (an array of char pointers)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[0] is the name of the program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065082" y="3536693"/>
            <a:ext cx="7122869" cy="206210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char**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"Number of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" &lt;&lt;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for 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[" 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 "] : "&lt;&lt;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"\n"; 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94150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Scope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Global</a:t>
            </a:r>
          </a:p>
          <a:p>
            <a:pPr lvl="1"/>
            <a:r>
              <a:rPr lang="en-US" b="1" dirty="0"/>
              <a:t>external to functions, classes</a:t>
            </a:r>
          </a:p>
          <a:p>
            <a:pPr lvl="1"/>
            <a:r>
              <a:rPr lang="en-US" b="1" dirty="0"/>
              <a:t>available within functions, classes</a:t>
            </a:r>
          </a:p>
          <a:p>
            <a:pPr lvl="1"/>
            <a:r>
              <a:rPr lang="en-US" b="1" u="sng" dirty="0"/>
              <a:t>can be changed</a:t>
            </a:r>
            <a:r>
              <a:rPr lang="en-US" b="1" dirty="0"/>
              <a:t> from within functions, classes</a:t>
            </a:r>
          </a:p>
          <a:p>
            <a:r>
              <a:rPr lang="en-US" b="1" dirty="0"/>
              <a:t>Local</a:t>
            </a:r>
          </a:p>
          <a:p>
            <a:pPr lvl="1"/>
            <a:r>
              <a:rPr lang="en-US" b="1" dirty="0"/>
              <a:t>internal to functions, classes, etc.</a:t>
            </a:r>
          </a:p>
          <a:p>
            <a:pPr lvl="1"/>
            <a:r>
              <a:rPr lang="en-US" b="1" dirty="0"/>
              <a:t>variables declared within: while, for, if, and switch are local to block</a:t>
            </a:r>
          </a:p>
          <a:p>
            <a:pPr lvl="1"/>
            <a:r>
              <a:rPr lang="en-US" b="1" dirty="0"/>
              <a:t>sort of a “private copy” of the value</a:t>
            </a:r>
          </a:p>
          <a:p>
            <a:r>
              <a:rPr lang="en-US" b="1" dirty="0"/>
              <a:t>Namespaces</a:t>
            </a:r>
          </a:p>
          <a:p>
            <a:pPr lvl="1"/>
            <a:r>
              <a:rPr lang="en-US" b="1" dirty="0"/>
              <a:t>lookup tables matching names to values</a:t>
            </a:r>
          </a:p>
          <a:p>
            <a:pPr lvl="1"/>
            <a:r>
              <a:rPr lang="en-US" b="1" dirty="0"/>
              <a:t>can be nested</a:t>
            </a:r>
          </a:p>
          <a:p>
            <a:pPr lvl="1"/>
            <a:r>
              <a:rPr lang="en-US" b="1" dirty="0"/>
              <a:t>use the :: (scope resolution) operator to drill down through nested layers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3038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29429" y="190691"/>
            <a:ext cx="7022560" cy="5505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 b="1" dirty="0"/>
              <a:t>Your turn:</a:t>
            </a:r>
          </a:p>
          <a:p>
            <a:pPr marL="0" indent="0">
              <a:buNone/>
            </a:pPr>
            <a:r>
              <a:rPr lang="en-US" sz="1400" b="1" dirty="0"/>
              <a:t>Here, the ‘ask’ is that you write a modular program using short, single-purpose functions, working in concert.   Please: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Capture the user’s input in the main() function.  Input should have two integers followed by the word mod or </a:t>
            </a:r>
            <a:r>
              <a:rPr lang="en-US" sz="1400" b="1" dirty="0" err="1"/>
              <a:t>mul</a:t>
            </a:r>
            <a:r>
              <a:rPr lang="en-US" sz="1400" b="1" dirty="0"/>
              <a:t> ... something like: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./</a:t>
            </a:r>
            <a:r>
              <a:rPr lang="en-US" sz="1400" b="1" dirty="0" err="1"/>
              <a:t>myprogram</a:t>
            </a:r>
            <a:r>
              <a:rPr lang="en-US" sz="1400" b="1" dirty="0"/>
              <a:t>  2  3  </a:t>
            </a:r>
            <a:r>
              <a:rPr lang="en-US" sz="1400" b="1" dirty="0" err="1"/>
              <a:t>mul</a:t>
            </a:r>
            <a:r>
              <a:rPr lang="en-US" sz="1400" b="1" dirty="0"/>
              <a:t>    OR   ./</a:t>
            </a:r>
            <a:r>
              <a:rPr lang="en-US" sz="1400" b="1" dirty="0" err="1"/>
              <a:t>myprobram</a:t>
            </a:r>
            <a:r>
              <a:rPr lang="en-US" sz="1400" b="1" dirty="0"/>
              <a:t> 2 4 mod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In main() call function </a:t>
            </a:r>
            <a:r>
              <a:rPr lang="en-US" sz="1400" b="1" dirty="0" err="1"/>
              <a:t>countArgs</a:t>
            </a:r>
            <a:r>
              <a:rPr lang="en-US" sz="1400" b="1" dirty="0"/>
              <a:t>() with all the user inputs.  </a:t>
            </a:r>
            <a:r>
              <a:rPr lang="en-US" sz="1400" b="1" dirty="0" err="1"/>
              <a:t>countArgs</a:t>
            </a:r>
            <a:r>
              <a:rPr lang="en-US" sz="1400" b="1" dirty="0"/>
              <a:t>():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returns true if 3 </a:t>
            </a:r>
            <a:r>
              <a:rPr lang="en-US" sz="1400" b="1" dirty="0" err="1"/>
              <a:t>args</a:t>
            </a:r>
            <a:r>
              <a:rPr lang="en-US" sz="1400" b="1" dirty="0"/>
              <a:t> were provided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yells at the user and exits if exactly 3 arguments were not provided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exit(2);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If </a:t>
            </a:r>
            <a:r>
              <a:rPr lang="en-US" sz="1400" b="1" dirty="0" err="1"/>
              <a:t>countArgs</a:t>
            </a:r>
            <a:r>
              <a:rPr lang="en-US" sz="1400" b="1" dirty="0"/>
              <a:t>() returns true, main() should call the function </a:t>
            </a:r>
            <a:r>
              <a:rPr lang="en-US" sz="1400" b="1" dirty="0" err="1"/>
              <a:t>pickOperation</a:t>
            </a:r>
            <a:r>
              <a:rPr lang="en-US" sz="1400" b="1" dirty="0"/>
              <a:t>() , passing along  all the user input as arguments.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 err="1"/>
              <a:t>pickOperations</a:t>
            </a:r>
            <a:r>
              <a:rPr lang="en-US" sz="1400" b="1" dirty="0"/>
              <a:t>():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calls  function </a:t>
            </a:r>
            <a:r>
              <a:rPr lang="en-US" sz="1400" b="1" dirty="0" err="1"/>
              <a:t>doModulus</a:t>
            </a:r>
            <a:r>
              <a:rPr lang="en-US" sz="1400" b="1" dirty="0"/>
              <a:t>() if ‘mod’ is specified; or calls  function  </a:t>
            </a:r>
            <a:r>
              <a:rPr lang="en-US" sz="1400" b="1" dirty="0" err="1"/>
              <a:t>doMult</a:t>
            </a:r>
            <a:r>
              <a:rPr lang="en-US" sz="1400" b="1" dirty="0"/>
              <a:t>() if ‘</a:t>
            </a:r>
            <a:r>
              <a:rPr lang="en-US" sz="1400" b="1" dirty="0" err="1"/>
              <a:t>mul</a:t>
            </a:r>
            <a:r>
              <a:rPr lang="en-US" sz="1400" b="1" dirty="0"/>
              <a:t>’ is specified;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yells at the user and exits if the operation is neither mod nor </a:t>
            </a:r>
            <a:r>
              <a:rPr lang="en-US" sz="1400" b="1" dirty="0" err="1"/>
              <a:t>mul</a:t>
            </a:r>
            <a:endParaRPr lang="en-US" sz="14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returns the results of </a:t>
            </a:r>
            <a:r>
              <a:rPr lang="en-US" sz="1400" b="1" dirty="0" err="1"/>
              <a:t>doModulus</a:t>
            </a:r>
            <a:r>
              <a:rPr lang="en-US" sz="1400" b="1" dirty="0"/>
              <a:t>() or </a:t>
            </a:r>
            <a:r>
              <a:rPr lang="en-US" sz="1400" b="1" dirty="0" err="1"/>
              <a:t>doMult</a:t>
            </a:r>
            <a:r>
              <a:rPr lang="en-US" sz="1400" b="1" dirty="0"/>
              <a:t> to the calling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functions </a:t>
            </a:r>
            <a:r>
              <a:rPr lang="en-US" sz="1400" b="1" dirty="0" err="1"/>
              <a:t>doModulus</a:t>
            </a:r>
            <a:r>
              <a:rPr lang="en-US" sz="1400" b="1" dirty="0"/>
              <a:t>() and </a:t>
            </a:r>
            <a:r>
              <a:rPr lang="en-US" sz="1400" b="1" dirty="0" err="1"/>
              <a:t>doMult</a:t>
            </a:r>
            <a:r>
              <a:rPr lang="en-US" sz="1400" b="1" dirty="0"/>
              <a:t>() take two input arguments and return the required result to the calling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24879" y="135814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662ACC7-E52A-4711-891C-0632BE3B80E7}"/>
              </a:ext>
            </a:extLst>
          </p:cNvPr>
          <p:cNvSpPr txBox="1">
            <a:spLocks/>
          </p:cNvSpPr>
          <p:nvPr/>
        </p:nvSpPr>
        <p:spPr>
          <a:xfrm>
            <a:off x="4272457" y="1504409"/>
            <a:ext cx="7022560" cy="550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10CE6D2-ED6F-49FC-B45B-4CBDA9A233C1}"/>
              </a:ext>
            </a:extLst>
          </p:cNvPr>
          <p:cNvSpPr txBox="1">
            <a:spLocks/>
          </p:cNvSpPr>
          <p:nvPr/>
        </p:nvSpPr>
        <p:spPr>
          <a:xfrm>
            <a:off x="387739" y="3331218"/>
            <a:ext cx="4241690" cy="5058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// declare functions here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// define these functions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main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</a:t>
            </a:r>
            <a:r>
              <a:rPr lang="en-US" b="1" dirty="0" err="1"/>
              <a:t>countArgs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</a:t>
            </a:r>
            <a:r>
              <a:rPr lang="en-US" b="1" dirty="0" err="1"/>
              <a:t>pickOperations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</a:t>
            </a:r>
            <a:r>
              <a:rPr lang="en-US" b="1" dirty="0" err="1"/>
              <a:t>doModulo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</a:t>
            </a:r>
            <a:r>
              <a:rPr lang="en-US" b="1" dirty="0" err="1"/>
              <a:t>doMult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93390C-B1AA-4845-A582-C20D122A33B7}"/>
              </a:ext>
            </a:extLst>
          </p:cNvPr>
          <p:cNvSpPr txBox="1">
            <a:spLocks/>
          </p:cNvSpPr>
          <p:nvPr/>
        </p:nvSpPr>
        <p:spPr>
          <a:xfrm>
            <a:off x="5331887" y="6074957"/>
            <a:ext cx="6860113" cy="62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Possible user experience: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$  ./</a:t>
            </a:r>
            <a:r>
              <a:rPr lang="en-US" sz="5600" b="1" dirty="0" err="1">
                <a:solidFill>
                  <a:srgbClr val="FFC000"/>
                </a:solidFill>
              </a:rPr>
              <a:t>myprogram</a:t>
            </a:r>
            <a:r>
              <a:rPr lang="en-US" sz="5600" b="1" dirty="0">
                <a:solidFill>
                  <a:srgbClr val="FFC000"/>
                </a:solidFill>
              </a:rPr>
              <a:t>  3   4   </a:t>
            </a:r>
            <a:r>
              <a:rPr lang="en-US" sz="5600" b="1" dirty="0" err="1">
                <a:solidFill>
                  <a:srgbClr val="FFC000"/>
                </a:solidFill>
              </a:rPr>
              <a:t>mul</a:t>
            </a:r>
            <a:r>
              <a:rPr lang="en-US" sz="5600" b="1" dirty="0">
                <a:solidFill>
                  <a:srgbClr val="FFC000"/>
                </a:solidFill>
              </a:rPr>
              <a:t>            $ ./</a:t>
            </a:r>
            <a:r>
              <a:rPr lang="en-US" sz="5600" b="1" dirty="0" err="1">
                <a:solidFill>
                  <a:srgbClr val="FFC000"/>
                </a:solidFill>
              </a:rPr>
              <a:t>myprogram</a:t>
            </a:r>
            <a:r>
              <a:rPr lang="en-US" sz="5600" b="1" dirty="0">
                <a:solidFill>
                  <a:srgbClr val="FFC000"/>
                </a:solidFill>
              </a:rPr>
              <a:t>  3   4    gak!!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result is 12                                         Dude, I don’t do gak.</a:t>
            </a:r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85190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10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Containers</a:t>
            </a:r>
          </a:p>
          <a:p>
            <a:r>
              <a:rPr lang="en-US" b="1" dirty="0"/>
              <a:t>C++ has several container objects</a:t>
            </a:r>
          </a:p>
          <a:p>
            <a:r>
              <a:rPr lang="en-US" b="1" dirty="0"/>
              <a:t>Most (by default) can be passed by value.</a:t>
            </a:r>
          </a:p>
          <a:p>
            <a:r>
              <a:rPr lang="en-US" b="1" dirty="0"/>
              <a:t>vector is an all-purpose sequential collection</a:t>
            </a:r>
          </a:p>
          <a:p>
            <a:r>
              <a:rPr lang="en-US" b="1" dirty="0"/>
              <a:t>it’s a member of the C++ Standard Template Library (STL)</a:t>
            </a:r>
          </a:p>
          <a:p>
            <a:r>
              <a:rPr lang="en-US" b="1" dirty="0"/>
              <a:t>The STL provides compile-time polymorphism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65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Important container objects</a:t>
            </a:r>
          </a:p>
          <a:p>
            <a:pPr marL="685800" lvl="1"/>
            <a:r>
              <a:rPr lang="en-US" b="1" dirty="0"/>
              <a:t>Sequences</a:t>
            </a:r>
          </a:p>
          <a:p>
            <a:pPr marL="1143000" lvl="2"/>
            <a:r>
              <a:rPr lang="en-US" b="1" dirty="0"/>
              <a:t>vector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array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list,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forward_list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/>
              <a:t>deque  (stack for LIFO, queue for FIFO, </a:t>
            </a:r>
            <a:r>
              <a:rPr lang="en-US" b="1" dirty="0" err="1"/>
              <a:t>priority_queue</a:t>
            </a:r>
            <a:r>
              <a:rPr lang="en-US" b="1" dirty="0"/>
              <a:t>)</a:t>
            </a:r>
          </a:p>
          <a:p>
            <a:pPr marL="685800" lvl="1"/>
            <a:r>
              <a:rPr lang="en-US" b="1" dirty="0"/>
              <a:t>Dictionary-like (associative)</a:t>
            </a:r>
          </a:p>
          <a:p>
            <a:pPr marL="1143000" lvl="2"/>
            <a:r>
              <a:rPr lang="en-US" b="1" dirty="0"/>
              <a:t>set (multiset for non-</a:t>
            </a:r>
            <a:r>
              <a:rPr lang="en-US" b="1" dirty="0" err="1"/>
              <a:t>unque</a:t>
            </a:r>
            <a:r>
              <a:rPr lang="en-US" b="1" dirty="0"/>
              <a:t>)</a:t>
            </a:r>
          </a:p>
          <a:p>
            <a:pPr marL="1143000" lvl="2"/>
            <a:r>
              <a:rPr lang="en-US" b="1" dirty="0"/>
              <a:t>map (multimap)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												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8804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Lists and Arrays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199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Maps (dictionaries)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122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Templates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906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Queues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050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941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 your IDE you may see something like one of these: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929A3-2BC1-4207-8EA5-02BD5A1E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87" y="1254034"/>
            <a:ext cx="4118834" cy="329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94848-F090-4832-91F2-374A36D3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58" y="1254034"/>
            <a:ext cx="3772853" cy="32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8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35822" y="123484"/>
            <a:ext cx="7956178" cy="280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Introduction to Data Structures</a:t>
            </a:r>
          </a:p>
          <a:p>
            <a:r>
              <a:rPr lang="en-US" b="1" dirty="0"/>
              <a:t>Contain composites of other data types</a:t>
            </a:r>
          </a:p>
          <a:p>
            <a:r>
              <a:rPr lang="en-US" b="1" dirty="0"/>
              <a:t>Known to C++ as the struct data type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875A1-3695-450F-B5FD-3E54DA7C4FE3}"/>
              </a:ext>
            </a:extLst>
          </p:cNvPr>
          <p:cNvSpPr txBox="1"/>
          <p:nvPr/>
        </p:nvSpPr>
        <p:spPr>
          <a:xfrm>
            <a:off x="4131319" y="2291832"/>
            <a:ext cx="7122869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Create a general data type called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typedef struct _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float real;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float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Build specific objects like this:</a:t>
            </a:r>
          </a:p>
          <a:p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createComplex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(float r, float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 returns a populated structure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c.real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r;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c.imag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c;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createComplex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(1.0, 3.0);</a:t>
            </a:r>
          </a:p>
        </p:txBody>
      </p:sp>
    </p:spTree>
    <p:extLst>
      <p:ext uri="{BB962C8B-B14F-4D97-AF65-F5344CB8AC3E}">
        <p14:creationId xmlns:p14="http://schemas.microsoft.com/office/powerpoint/2010/main" val="4193929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3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0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3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Array management and navigation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Handling user input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switch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types, return values,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 overloading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Clean code with functions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37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pointers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77913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Array management and navigation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8267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Handling user input arrays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8147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 with switch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65716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types, return values, pointers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75908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 overloading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7698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Clean code with functions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5893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Your first C++ application (demo)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1375955"/>
            <a:ext cx="5791200" cy="258532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 &lt;&lt; "Hello World!";</a:t>
            </a:r>
          </a:p>
          <a:p>
            <a:r>
              <a:rPr lang="en-US" dirty="0">
                <a:solidFill>
                  <a:schemeClr val="bg1"/>
                </a:solidFill>
              </a:rPr>
              <a:t>    return 0;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294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96310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4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460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4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classes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-&gt; class methods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Variables -&gt; class members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Classes versus instances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Managing instance namespaces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Inheritance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 constructor overloading</a:t>
            </a: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93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classes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763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-&gt; Class methods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49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Variables -&gt; class members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25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Classes versus instances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806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Managing instance namespaces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73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Inheritance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93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 constructor overloading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1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Flavors of C++ and what you have: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918755"/>
            <a:ext cx="7255493" cy="424731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which.cpp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// Reports which version of C++ you're using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main(){</a:t>
            </a:r>
          </a:p>
          <a:p>
            <a:r>
              <a:rPr lang="en-US" dirty="0">
                <a:solidFill>
                  <a:schemeClr val="bg1"/>
                </a:solidFill>
              </a:rPr>
              <a:t>   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201703L)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"C++17\n";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201402L)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"C++14\n";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201103L)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"C++11\n";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199711L)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"C++98\n";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"pre-standard C++\n";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4DDE26B-5100-4C89-9B48-40DEC50F2BCF}"/>
              </a:ext>
            </a:extLst>
          </p:cNvPr>
          <p:cNvSpPr txBox="1">
            <a:spLocks/>
          </p:cNvSpPr>
          <p:nvPr/>
        </p:nvSpPr>
        <p:spPr>
          <a:xfrm>
            <a:off x="4282083" y="590027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Note:  you can work with any version  e.g.,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  g++ -o hello.exe   –std=</a:t>
            </a:r>
            <a:r>
              <a:rPr lang="en-US" dirty="0" err="1">
                <a:solidFill>
                  <a:schemeClr val="tx1"/>
                </a:solidFill>
              </a:rPr>
              <a:t>c++</a:t>
            </a:r>
            <a:r>
              <a:rPr lang="en-US" dirty="0">
                <a:solidFill>
                  <a:schemeClr val="tx1"/>
                </a:solidFill>
              </a:rPr>
              <a:t>14    hello.cpp</a:t>
            </a:r>
          </a:p>
          <a:p>
            <a:pPr marL="1143000"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37115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5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57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5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Creating class libraries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Constructors and destructors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More on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Arithmetic with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Double pointers and arrays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“By reference” versus “By value” ops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Testing and test-driven development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Assertions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928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Creating class libraries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65841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Constructors and destructors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26649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Arithmatic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75189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Double pointers and arrays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9818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‘By reference” versus “by value” ops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77492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Testing and test-driven development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04090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Assertions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4582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96752" y="5866574"/>
            <a:ext cx="4680754" cy="1040587"/>
          </a:xfrm>
          <a:ln>
            <a:noFill/>
          </a:ln>
        </p:spPr>
        <p:txBody>
          <a:bodyPr>
            <a:normAutofit lnSpcReduction="10000"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" y="145184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835927" y="366560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65156" y="484867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500370" y="484868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0306" y="6611779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072321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95" y="1826272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271623" y="2598019"/>
            <a:ext cx="8144779" cy="37223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The AGS Staff and Instructors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Pat Barton and Gil Dickens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Wish to express our thanks to our Dahlgren SWC and Navy Community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For Joining Our Presentation of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tx1"/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AGS APPLIED PYTHON COURSE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July 19th – July 23</a:t>
            </a:r>
            <a:r>
              <a:rPr lang="en-US" sz="3600" b="1" baseline="30000" dirty="0">
                <a:solidFill>
                  <a:schemeClr val="tx1"/>
                </a:solidFill>
                <a:latin typeface="Arial Narrow" pitchFamily="34" charset="0"/>
              </a:rPr>
              <a:t>rd</a:t>
            </a: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FEE92-0C64-4D79-B1E0-4BA0BADE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864" y="3914698"/>
            <a:ext cx="2000500" cy="188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BF9FB-B95D-4BAF-A4DD-5CA115E0C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2" y="4045726"/>
            <a:ext cx="1716769" cy="1885343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82D6971F-23B7-4810-BA61-B305C9A8FF67}"/>
              </a:ext>
            </a:extLst>
          </p:cNvPr>
          <p:cNvSpPr txBox="1">
            <a:spLocks/>
          </p:cNvSpPr>
          <p:nvPr/>
        </p:nvSpPr>
        <p:spPr>
          <a:xfrm>
            <a:off x="-666339" y="5910769"/>
            <a:ext cx="3615731" cy="10405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1146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5661</Words>
  <Application>Microsoft Office PowerPoint</Application>
  <PresentationFormat>Widescreen</PresentationFormat>
  <Paragraphs>1189</Paragraphs>
  <Slides>99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Arial Black</vt:lpstr>
      <vt:lpstr>Arial Narrow</vt:lpstr>
      <vt:lpstr>Calibri</vt:lpstr>
      <vt:lpstr>Century Gothic</vt:lpstr>
      <vt:lpstr>Consolas</vt:lpstr>
      <vt:lpstr>Wingdings</vt:lpstr>
      <vt:lpstr>Wingdings 3</vt:lpstr>
      <vt:lpstr>Slice</vt:lpstr>
      <vt:lpstr>PowerPoint Presentation</vt:lpstr>
      <vt:lpstr>DAY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Wetzel</dc:creator>
  <cp:lastModifiedBy>pat barton</cp:lastModifiedBy>
  <cp:revision>41</cp:revision>
  <dcterms:created xsi:type="dcterms:W3CDTF">2021-03-24T18:43:29Z</dcterms:created>
  <dcterms:modified xsi:type="dcterms:W3CDTF">2021-12-02T23:10:39Z</dcterms:modified>
</cp:coreProperties>
</file>